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4" r:id="rId4"/>
    <p:sldId id="265" r:id="rId5"/>
    <p:sldId id="257" r:id="rId6"/>
    <p:sldId id="263" r:id="rId7"/>
    <p:sldId id="267" r:id="rId8"/>
    <p:sldId id="259" r:id="rId9"/>
    <p:sldId id="268" r:id="rId10"/>
    <p:sldId id="269" r:id="rId11"/>
    <p:sldId id="270" r:id="rId12"/>
    <p:sldId id="271" r:id="rId13"/>
    <p:sldId id="260" r:id="rId14"/>
    <p:sldId id="272" r:id="rId15"/>
    <p:sldId id="274" r:id="rId16"/>
    <p:sldId id="275" r:id="rId17"/>
    <p:sldId id="276" r:id="rId18"/>
    <p:sldId id="277" r:id="rId19"/>
    <p:sldId id="261" r:id="rId20"/>
    <p:sldId id="262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6"/>
    <p:restoredTop sz="86653"/>
  </p:normalViewPr>
  <p:slideViewPr>
    <p:cSldViewPr snapToGrid="0" snapToObjects="1">
      <p:cViewPr varScale="1">
        <p:scale>
          <a:sx n="108" d="100"/>
          <a:sy n="108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A164D-6C2B-1648-9BF0-73D88D275444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9E3E7-38CD-374E-AA1A-FEDE80296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4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B/S</a:t>
            </a:r>
            <a:r>
              <a:rPr kumimoji="1" lang="zh-CN" altLang="en-US" dirty="0"/>
              <a:t>架构和</a:t>
            </a:r>
            <a:r>
              <a:rPr kumimoji="1" lang="en-US" altLang="zh-CN" dirty="0"/>
              <a:t>C/S</a:t>
            </a:r>
            <a:r>
              <a:rPr kumimoji="1" lang="zh-CN" altLang="en-US" dirty="0"/>
              <a:t>架构的区别？</a:t>
            </a:r>
            <a:endParaRPr kumimoji="1" lang="en-US" altLang="zh-CN" dirty="0"/>
          </a:p>
          <a:p>
            <a:r>
              <a:rPr kumimoji="1" lang="zh-CN" altLang="en-US" dirty="0"/>
              <a:t>网页的优势与特点？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079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服务器的分类？</a:t>
            </a:r>
            <a:endParaRPr kumimoji="1" lang="en-US" altLang="zh-CN" dirty="0"/>
          </a:p>
          <a:p>
            <a:r>
              <a:rPr kumimoji="1" lang="zh-CN" altLang="en-US" dirty="0"/>
              <a:t>服务器的操作系统？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96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网页和网站的不同？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Js</a:t>
            </a:r>
            <a:r>
              <a:rPr kumimoji="1" lang="zh-CN" altLang="en-US" dirty="0"/>
              <a:t>和其他两者的不同点？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99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128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03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49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9E3E7-38CD-374E-AA1A-FEDE80296E9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36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8F69B0-F7DA-B142-8644-7C637A69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7F10C5-F712-174E-9E48-6CAAB3BD9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0EDE6-F479-1A4A-94B5-BB1BDFF5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D6178E-26B2-A343-9AA6-9A3084E1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9A655-896A-B840-BA94-9C4DB4C1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0B0F8-DCD6-DE4F-AE04-91A1888C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EEFFB-513D-494B-85C3-16F1D19DD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26159-250D-4649-B6FA-04705C928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CE7E4-7372-C348-83AC-66E27632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CC01C-16A7-0A45-AD76-2C9907D6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68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CAB46-E2A5-4140-828E-02A1A39EE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925F50-5132-3A4D-BF5B-27B6FE3BB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8A46F-4D9F-9842-95F8-D6D4D5BC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2710C-881F-4247-95DD-C30B4CEE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B2BD2-C3C5-E140-9FC6-484B10A5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455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9570F-9BE9-DE42-801F-8965B151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F9451-E141-7648-89E9-727BD45B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E6C8F-1D0B-AE4F-ACBD-9440E433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579A6-8B01-C84B-AF8E-B94680AA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4C020-5CE4-9543-B49D-D3F9DC0B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7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70EAF-0319-5245-B125-CA293DE8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A6D125-A12E-D241-96B6-B07711773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2FC48-BB1C-104E-8FDF-FF1CDC57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7369F-498A-EB42-8A1F-7C6B9FC4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7F5019-513C-7F49-87D4-515EC019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8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98F68-316F-9848-80D2-8E686F8D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FAF18-B566-844F-B6BF-AE8ECBC58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9EE5E7-34BF-774A-9D7D-72D11961E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889C7C-A10E-104F-ADC1-830C162E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F152B-52E5-054E-A00A-527B601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E32D7C-2A36-4940-8B42-A6ECA523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66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0153D-80CB-AB4E-89C8-4C26B4D5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4379D8-4EA6-8F44-9A27-4DB41DF6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947087-E43A-0747-86BA-40762E900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477FA6-4BB2-B446-9DFA-BF43F2188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C6916-14F1-7C42-8ED8-8F04BF71A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3B2E7C-8D57-3B48-8A27-54008F54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B2A07A-AE63-E247-A6CB-5A6C1369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4169AE9-D3D1-4242-8C23-F4BEF7CE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002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D7902-9630-954C-A301-353DB9ED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46F85-AAFC-6743-BF24-730FBE07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0A518E-9C80-D644-9BB7-7140C567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91D67F-665A-0949-9475-511772FA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05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8A4A4E-5586-8848-9D74-591EE148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5AE924-FF9A-E946-9B72-8105EADB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B0128-288E-BF41-9685-268F8F0F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345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8D8DD-3952-6E4A-BAC4-5F67D7E7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36BAB-FE9C-2849-8CB0-D938A075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7E0689-0A41-AD40-B7C9-BEA6CFC44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7C14E-F7C1-1443-A1D5-81762CC4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DC32-30D3-004C-BB8D-C3D2358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4AD330-738A-3645-95CD-704390FD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67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67C35-1C9B-F640-B452-CDBCDF29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3B9E6A-7BBF-A249-B785-2BBD8DBFF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29CBC-0DEF-4D4F-86A2-0103482A3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7AC451-F8A3-E248-83DF-8EDB25CD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914F2-9741-3646-9A5B-A9216353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ABDB1-6A7D-A443-AEAE-723587F3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65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212610-1BAD-1F46-8F10-B39B1047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A62768-65B4-BD46-8ADD-6B5697AED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C906B7-4766-F540-A32E-E85D0BD04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A5D0-B3D6-1040-80FE-B57B8E683AC7}" type="datetimeFigureOut">
              <a:rPr kumimoji="1" lang="zh-CN" altLang="en-US" smtClean="0"/>
              <a:t>2022/3/28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F2E216-BE8A-5C4D-B6C8-2764F9643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55F9DC-3CB4-F34A-8EB5-229E8BBCD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B68DF-0093-F94E-9A3F-A7C6B9EB27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76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-pku.cn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aolab.org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ulab-dfci.github.io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3d-genome.lif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lujianlab.or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20D0752-0B15-B04C-9DFD-9BBDB7BAC3A6}"/>
              </a:ext>
            </a:extLst>
          </p:cNvPr>
          <p:cNvSpPr/>
          <p:nvPr/>
        </p:nvSpPr>
        <p:spPr>
          <a:xfrm>
            <a:off x="303609" y="1370013"/>
            <a:ext cx="11584782" cy="2128838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40000" algn="ctr"/>
            <a:endParaRPr kumimoji="1" lang="zh-CN" altLang="en-US" sz="32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FB7DF-E698-1841-8DB7-EBC61426C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489"/>
            <a:ext cx="9144000" cy="1409700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Heiti SC Medium" pitchFamily="2" charset="-128"/>
                <a:ea typeface="Heiti SC Medium" pitchFamily="2" charset="-128"/>
              </a:rPr>
              <a:t>工作汇报</a:t>
            </a:r>
            <a:br>
              <a:rPr kumimoji="1" lang="en-US" altLang="zh-CN" sz="48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work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presentation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for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the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website</a:t>
            </a:r>
            <a:endParaRPr kumimoji="1" lang="zh-CN" altLang="en-US" sz="2400" dirty="0">
              <a:latin typeface="Times" pitchFamily="2" charset="0"/>
              <a:ea typeface="Heiti SC Medium" pitchFamily="2" charset="-128"/>
              <a:cs typeface="Arial Hebrew Light" pitchFamily="2" charset="-79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61D48-AE51-194A-8840-560341E0B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226"/>
            <a:ext cx="9144000" cy="1098550"/>
          </a:xfrm>
        </p:spPr>
        <p:txBody>
          <a:bodyPr/>
          <a:lstStyle/>
          <a:p>
            <a:r>
              <a:rPr kumimoji="1" lang="zh-CN" altLang="en-US" dirty="0"/>
              <a:t>唐宗立</a:t>
            </a:r>
            <a:endParaRPr kumimoji="1" lang="en-US" altLang="zh-CN" dirty="0"/>
          </a:p>
          <a:p>
            <a:r>
              <a:rPr kumimoji="1" lang="en-US" altLang="zh-CN" dirty="0"/>
              <a:t>2022.03.xx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53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二、前期调研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620552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FE764BD-6282-BF42-9401-EE955696F464}"/>
              </a:ext>
            </a:extLst>
          </p:cNvPr>
          <p:cNvSpPr txBox="1"/>
          <p:nvPr/>
        </p:nvSpPr>
        <p:spPr>
          <a:xfrm>
            <a:off x="0" y="1060053"/>
            <a:ext cx="560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张泽民老师研究组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http://cancer-</a:t>
            </a:r>
            <a:r>
              <a:rPr kumimoji="1" lang="en" altLang="zh-CN" sz="2400" dirty="0" err="1">
                <a:latin typeface="Times" pitchFamily="2" charset="0"/>
                <a:ea typeface="Songti SC" panose="02010600040101010101" pitchFamily="2" charset="-122"/>
                <a:hlinkClick r:id="rId3"/>
              </a:rPr>
              <a:t>pku.cn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/</a:t>
            </a:r>
            <a:endParaRPr kumimoji="1" lang="en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57F6ECF-BF15-9348-949B-8B5AE048E90A}"/>
              </a:ext>
            </a:extLst>
          </p:cNvPr>
          <p:cNvSpPr/>
          <p:nvPr/>
        </p:nvSpPr>
        <p:spPr>
          <a:xfrm>
            <a:off x="7227848" y="1771980"/>
            <a:ext cx="3980203" cy="4705856"/>
          </a:xfrm>
          <a:prstGeom prst="roundRect">
            <a:avLst>
              <a:gd name="adj" fmla="val 4136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优点：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搜索框、边栏的功能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交互式的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blog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简约、美观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缺点：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个人信息介绍较少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人物界面不完善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不能判断是否备案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总结：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与李程老师组相同，使用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wordpress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驱动，风格比较合适，但是模板的缺点还是存在。使用的是阿里云服务器，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F87DC-E3C9-9B46-830F-D72CAC46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70" y="1650615"/>
            <a:ext cx="5294893" cy="1302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29C3FF-D9F2-5948-A367-A31D0111B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9779"/>
            <a:ext cx="3714035" cy="20836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171E57-9891-5F43-8333-2743A08CC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127" y="2952804"/>
            <a:ext cx="2318508" cy="38075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931EBD-CA72-A84D-A1D0-A30BD6B57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306" y="1022229"/>
            <a:ext cx="6045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7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二、前期调研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620552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FE764BD-6282-BF42-9401-EE955696F464}"/>
              </a:ext>
            </a:extLst>
          </p:cNvPr>
          <p:cNvSpPr txBox="1"/>
          <p:nvPr/>
        </p:nvSpPr>
        <p:spPr>
          <a:xfrm>
            <a:off x="0" y="1060053"/>
            <a:ext cx="560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饶毅老师研究组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http://</a:t>
            </a:r>
            <a:r>
              <a:rPr kumimoji="1" lang="en" altLang="zh-CN" sz="2400" dirty="0" err="1">
                <a:latin typeface="Times" pitchFamily="2" charset="0"/>
                <a:ea typeface="Songti SC" panose="02010600040101010101" pitchFamily="2" charset="-122"/>
                <a:hlinkClick r:id="rId3"/>
              </a:rPr>
              <a:t>raolab.org</a:t>
            </a:r>
            <a:endParaRPr kumimoji="1" lang="en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57F6ECF-BF15-9348-949B-8B5AE048E90A}"/>
              </a:ext>
            </a:extLst>
          </p:cNvPr>
          <p:cNvSpPr/>
          <p:nvPr/>
        </p:nvSpPr>
        <p:spPr>
          <a:xfrm>
            <a:off x="7227848" y="1826974"/>
            <a:ext cx="3980203" cy="4274963"/>
          </a:xfrm>
          <a:prstGeom prst="roundRect">
            <a:avLst>
              <a:gd name="adj" fmla="val 4136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优点：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轮播图、边栏导航设计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深色主题、美观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在京备案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缺点：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轮播图大小不能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人物界面不完善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总结：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从代码风格上看推测是个人写的代码（可能是外包），使用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jqery.js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来设计风格，挂的服务器是实验室里的本地服务器。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7401BC-EC24-BF4E-80C2-7F2D8512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951" y="1090867"/>
            <a:ext cx="6007100" cy="49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E5001-EE65-8945-829A-7B60A327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3" y="1719771"/>
            <a:ext cx="5609348" cy="8921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F0A373-AF8D-2245-B933-B65B2BE01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83" y="2937163"/>
            <a:ext cx="5609348" cy="20545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EAD9D1-6BE4-504C-B7A3-096F70DCE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83" y="5316988"/>
            <a:ext cx="5638800" cy="6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二、前期调研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620552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FE764BD-6282-BF42-9401-EE955696F464}"/>
              </a:ext>
            </a:extLst>
          </p:cNvPr>
          <p:cNvSpPr txBox="1"/>
          <p:nvPr/>
        </p:nvSpPr>
        <p:spPr>
          <a:xfrm>
            <a:off x="-1" y="1060053"/>
            <a:ext cx="652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刘小乐老师研究组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https://</a:t>
            </a:r>
            <a:r>
              <a:rPr kumimoji="1" lang="en" altLang="zh-CN" sz="2400" dirty="0" err="1">
                <a:latin typeface="Times" pitchFamily="2" charset="0"/>
                <a:ea typeface="Songti SC" panose="02010600040101010101" pitchFamily="2" charset="-122"/>
                <a:hlinkClick r:id="rId3"/>
              </a:rPr>
              <a:t>liulab-dfci.github.io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/</a:t>
            </a:r>
            <a:endParaRPr kumimoji="1" lang="en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957F6ECF-BF15-9348-949B-8B5AE048E90A}"/>
              </a:ext>
            </a:extLst>
          </p:cNvPr>
          <p:cNvSpPr/>
          <p:nvPr/>
        </p:nvSpPr>
        <p:spPr>
          <a:xfrm>
            <a:off x="7366554" y="1141354"/>
            <a:ext cx="4631483" cy="5518638"/>
          </a:xfrm>
          <a:prstGeom prst="roundRect">
            <a:avLst>
              <a:gd name="adj" fmla="val 4136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优点：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简约，内容完善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浅色主题，美观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图文并茂，可读性强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缺点：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排版都是左对齐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总结：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使用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github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上一个免费开源代码包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beautiful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en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jekyll</a:t>
            </a:r>
            <a:r>
              <a:rPr kumimoji="1" lang="zh-CN" altLang="e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来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进行搭建，网页主体是使用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Rmarkdown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语法构成的一个个小页面，发布在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github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提供的服务器上，免费开源，但是存在中国用户访问受限问题。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P.S. 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个人已经尝试过使用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beautiful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-</a:t>
            </a:r>
            <a:r>
              <a:rPr kumimoji="1" lang="en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jekyll</a:t>
            </a:r>
            <a:r>
              <a:rPr kumimoji="1" lang="zh-CN" altLang="e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liu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-lab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的网站的包搭建过网页，简单易行，但是配置固定，不能随心所欲，后放弃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4A6A44-5CED-A842-9F98-96035A74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8" y="1658017"/>
            <a:ext cx="3705891" cy="20052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18BA46-75D9-AE4B-A03D-89839FCE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8" y="3799586"/>
            <a:ext cx="3705891" cy="16653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B871E2-4DBD-C64E-B5BF-317E0847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298" y="1826974"/>
            <a:ext cx="3003550" cy="20945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A6C9CD-354D-354F-9A91-A37A9A94A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813" y="4226749"/>
            <a:ext cx="2324677" cy="21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圆角矩形 6">
            <a:extLst>
              <a:ext uri="{FF2B5EF4-FFF2-40B4-BE49-F238E27FC236}">
                <a16:creationId xmlns:a16="http://schemas.microsoft.com/office/drawing/2014/main" id="{D81B6E40-4434-2744-95C5-8B21C5C09585}"/>
              </a:ext>
            </a:extLst>
          </p:cNvPr>
          <p:cNvSpPr/>
          <p:nvPr/>
        </p:nvSpPr>
        <p:spPr>
          <a:xfrm>
            <a:off x="1510756" y="3226123"/>
            <a:ext cx="3480414" cy="88675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学习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HTML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CSS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、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JavaScript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D3F1335-829A-B846-AE5A-0DFBB893D64D}"/>
              </a:ext>
            </a:extLst>
          </p:cNvPr>
          <p:cNvSpPr/>
          <p:nvPr/>
        </p:nvSpPr>
        <p:spPr>
          <a:xfrm>
            <a:off x="1007718" y="5163772"/>
            <a:ext cx="4486490" cy="9144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使用自己编写的网页布局和</a:t>
            </a:r>
            <a:r>
              <a:rPr kumimoji="1" lang="zh-CN" altLang="en-US" sz="200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动态效果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方便调整和更新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34E50F2-E71A-0840-A481-C07BBE3DC2F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250963" y="4112875"/>
            <a:ext cx="0" cy="1050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0D28A6F-C821-C146-9C88-1D726E4C7A66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5494208" y="5620764"/>
            <a:ext cx="1130607" cy="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B252FEF-5675-6340-95C3-62F1E7A3EB6A}"/>
              </a:ext>
            </a:extLst>
          </p:cNvPr>
          <p:cNvSpPr/>
          <p:nvPr/>
        </p:nvSpPr>
        <p:spPr>
          <a:xfrm>
            <a:off x="1165204" y="1260826"/>
            <a:ext cx="4171517" cy="9144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使用模板效果不理想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外包制作成本太高，不方便维护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7DB0DA8-C36D-2942-A373-5C314198D070}"/>
              </a:ext>
            </a:extLst>
          </p:cNvPr>
          <p:cNvSpPr/>
          <p:nvPr/>
        </p:nvSpPr>
        <p:spPr>
          <a:xfrm>
            <a:off x="6624815" y="3314477"/>
            <a:ext cx="3461294" cy="693634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增添样式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——CSS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C48FE17-2BD3-A847-8F4C-A9C169F43055}"/>
              </a:ext>
            </a:extLst>
          </p:cNvPr>
          <p:cNvSpPr/>
          <p:nvPr/>
        </p:nvSpPr>
        <p:spPr>
          <a:xfrm>
            <a:off x="6624815" y="5268535"/>
            <a:ext cx="3461294" cy="70445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布局草图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画画</a:t>
            </a: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18EC17B-C284-7342-8C07-809EE2D8796F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250963" y="2175226"/>
            <a:ext cx="0" cy="10508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47E4A6E8-FF88-4648-979C-325D2D1D91AE}"/>
              </a:ext>
            </a:extLst>
          </p:cNvPr>
          <p:cNvSpPr/>
          <p:nvPr/>
        </p:nvSpPr>
        <p:spPr>
          <a:xfrm>
            <a:off x="6624815" y="4271778"/>
            <a:ext cx="3461294" cy="73309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搭建框架</a:t>
            </a:r>
            <a:r>
              <a:rPr kumimoji="1" lang="en-US" altLang="zh-CN" sz="200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HTML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110F0BD-09FE-3B46-B4B5-6526C5DD55AA}"/>
              </a:ext>
            </a:extLst>
          </p:cNvPr>
          <p:cNvSpPr/>
          <p:nvPr/>
        </p:nvSpPr>
        <p:spPr>
          <a:xfrm>
            <a:off x="6624815" y="2354505"/>
            <a:ext cx="3461294" cy="69233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丰富行为</a:t>
            </a:r>
            <a:r>
              <a:rPr kumimoji="1" lang="en-US" altLang="zh-CN" sz="200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JavaScript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9BE23A0-61A8-2244-95EF-C36838D419F3}"/>
              </a:ext>
            </a:extLst>
          </p:cNvPr>
          <p:cNvSpPr/>
          <p:nvPr/>
        </p:nvSpPr>
        <p:spPr>
          <a:xfrm>
            <a:off x="6624815" y="1394533"/>
            <a:ext cx="3461294" cy="69233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打磨细节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——finally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9" name="上箭头 58">
            <a:extLst>
              <a:ext uri="{FF2B5EF4-FFF2-40B4-BE49-F238E27FC236}">
                <a16:creationId xmlns:a16="http://schemas.microsoft.com/office/drawing/2014/main" id="{AC10EB6A-2E14-0042-B612-E08417313246}"/>
              </a:ext>
            </a:extLst>
          </p:cNvPr>
          <p:cNvSpPr/>
          <p:nvPr/>
        </p:nvSpPr>
        <p:spPr>
          <a:xfrm>
            <a:off x="8250531" y="5004868"/>
            <a:ext cx="209862" cy="26366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上箭头 59">
            <a:extLst>
              <a:ext uri="{FF2B5EF4-FFF2-40B4-BE49-F238E27FC236}">
                <a16:creationId xmlns:a16="http://schemas.microsoft.com/office/drawing/2014/main" id="{3AEB3499-12CB-A141-BE84-8D477C011E69}"/>
              </a:ext>
            </a:extLst>
          </p:cNvPr>
          <p:cNvSpPr/>
          <p:nvPr/>
        </p:nvSpPr>
        <p:spPr>
          <a:xfrm>
            <a:off x="8250531" y="4002846"/>
            <a:ext cx="209862" cy="26366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上箭头 60">
            <a:extLst>
              <a:ext uri="{FF2B5EF4-FFF2-40B4-BE49-F238E27FC236}">
                <a16:creationId xmlns:a16="http://schemas.microsoft.com/office/drawing/2014/main" id="{E7F8CDD6-0BFB-FA41-AC64-ED91F1EB3CF1}"/>
              </a:ext>
            </a:extLst>
          </p:cNvPr>
          <p:cNvSpPr/>
          <p:nvPr/>
        </p:nvSpPr>
        <p:spPr>
          <a:xfrm>
            <a:off x="8250531" y="3046842"/>
            <a:ext cx="209862" cy="26366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上箭头 61">
            <a:extLst>
              <a:ext uri="{FF2B5EF4-FFF2-40B4-BE49-F238E27FC236}">
                <a16:creationId xmlns:a16="http://schemas.microsoft.com/office/drawing/2014/main" id="{FDE4130C-92E3-6C40-81E9-6F9ED7D27BF6}"/>
              </a:ext>
            </a:extLst>
          </p:cNvPr>
          <p:cNvSpPr/>
          <p:nvPr/>
        </p:nvSpPr>
        <p:spPr>
          <a:xfrm>
            <a:off x="8250531" y="2086870"/>
            <a:ext cx="209862" cy="26366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94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8B571-21E1-884B-96E9-C9648B27763A}"/>
              </a:ext>
            </a:extLst>
          </p:cNvPr>
          <p:cNvSpPr txBox="1"/>
          <p:nvPr/>
        </p:nvSpPr>
        <p:spPr>
          <a:xfrm>
            <a:off x="2605485" y="1139876"/>
            <a:ext cx="654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布局草图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</a:rPr>
              <a:t>rough draft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74D3E-5B35-454D-B14D-F6DB320B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2009005"/>
            <a:ext cx="3757612" cy="46830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0B50AD-FCFD-0F43-813C-85CAF301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36" y="1658401"/>
            <a:ext cx="3447738" cy="47438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615F49-3294-CA45-9CBE-6E96EDF2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967" y="1601541"/>
            <a:ext cx="3812314" cy="48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0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8B571-21E1-884B-96E9-C9648B27763A}"/>
              </a:ext>
            </a:extLst>
          </p:cNvPr>
          <p:cNvSpPr txBox="1"/>
          <p:nvPr/>
        </p:nvSpPr>
        <p:spPr>
          <a:xfrm>
            <a:off x="2605485" y="1139876"/>
            <a:ext cx="654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搭建框架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</a:rPr>
              <a:t>build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a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framework——HTML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盒子模型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B4A027-6E8A-614C-BC9E-3193D4E2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1" y="1784153"/>
            <a:ext cx="6242809" cy="48193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333F60-6796-F849-818B-B4228BB6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762" y="1784154"/>
            <a:ext cx="3718727" cy="48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8B571-21E1-884B-96E9-C9648B27763A}"/>
              </a:ext>
            </a:extLst>
          </p:cNvPr>
          <p:cNvSpPr txBox="1"/>
          <p:nvPr/>
        </p:nvSpPr>
        <p:spPr>
          <a:xfrm>
            <a:off x="2605485" y="1139876"/>
            <a:ext cx="654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增添样式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Add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Styles——CSS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样式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FF9D94-3EE8-5040-AF96-D4D177D6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1" y="1784154"/>
            <a:ext cx="5382093" cy="4214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14D774-6147-0447-86FA-7A15E77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46" y="1784154"/>
            <a:ext cx="5035718" cy="42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4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8B571-21E1-884B-96E9-C9648B27763A}"/>
              </a:ext>
            </a:extLst>
          </p:cNvPr>
          <p:cNvSpPr txBox="1"/>
          <p:nvPr/>
        </p:nvSpPr>
        <p:spPr>
          <a:xfrm>
            <a:off x="2605485" y="1139876"/>
            <a:ext cx="654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丰富行为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</a:rPr>
              <a:t>Rich Animation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——JavaScript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4DCB6-1BBD-0A48-875C-012DEFB20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19" y="1809568"/>
            <a:ext cx="3406599" cy="1748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6E3A4C-1135-C94E-B6B9-FF3372A7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207" y="1784154"/>
            <a:ext cx="6506668" cy="45652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A21ACE-7D20-A748-BDB0-E35E196F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8" y="3765956"/>
            <a:ext cx="4064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2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三、规划和制作思路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018B571-21E1-884B-96E9-C9648B27763A}"/>
              </a:ext>
            </a:extLst>
          </p:cNvPr>
          <p:cNvSpPr txBox="1"/>
          <p:nvPr/>
        </p:nvSpPr>
        <p:spPr>
          <a:xfrm>
            <a:off x="2605485" y="999521"/>
            <a:ext cx="654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打磨细节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enhance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details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F525F2-FB51-6C44-97F5-90BF1999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90" y="1809804"/>
            <a:ext cx="3188123" cy="6264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2242D2-FBA0-0A42-A8EF-6D530D35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69" y="1809804"/>
            <a:ext cx="4797321" cy="4403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D91860-D933-844D-B3CE-A19A755C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151" y="2784909"/>
            <a:ext cx="2032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四、成品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492089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B2DBA17-A899-8A41-9EA4-B4832B82617D}"/>
              </a:ext>
            </a:extLst>
          </p:cNvPr>
          <p:cNvSpPr txBox="1"/>
          <p:nvPr/>
        </p:nvSpPr>
        <p:spPr>
          <a:xfrm>
            <a:off x="3708664" y="965908"/>
            <a:ext cx="434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打开网站具体浏览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798D862-60F6-5F45-9A5D-5E62179D812A}"/>
              </a:ext>
            </a:extLst>
          </p:cNvPr>
          <p:cNvSpPr/>
          <p:nvPr/>
        </p:nvSpPr>
        <p:spPr>
          <a:xfrm>
            <a:off x="590302" y="1541255"/>
            <a:ext cx="1688203" cy="78048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主页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Index/Home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F5FEC7E-FF5A-964E-BBB0-44E490CD801E}"/>
              </a:ext>
            </a:extLst>
          </p:cNvPr>
          <p:cNvSpPr/>
          <p:nvPr/>
        </p:nvSpPr>
        <p:spPr>
          <a:xfrm>
            <a:off x="2509043" y="1551635"/>
            <a:ext cx="2077948" cy="7701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新闻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News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and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Events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6A78893-397D-A24F-88FA-F8A54C0631F6}"/>
              </a:ext>
            </a:extLst>
          </p:cNvPr>
          <p:cNvSpPr/>
          <p:nvPr/>
        </p:nvSpPr>
        <p:spPr>
          <a:xfrm>
            <a:off x="4817529" y="1551635"/>
            <a:ext cx="1343428" cy="7701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成员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People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11FE7E9-6EFB-524B-A955-D818EC5C027C}"/>
              </a:ext>
            </a:extLst>
          </p:cNvPr>
          <p:cNvSpPr/>
          <p:nvPr/>
        </p:nvSpPr>
        <p:spPr>
          <a:xfrm>
            <a:off x="6391495" y="1551635"/>
            <a:ext cx="1671394" cy="7701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发表文章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Publication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D0C785D-4912-E743-B4AD-76A47D328192}"/>
              </a:ext>
            </a:extLst>
          </p:cNvPr>
          <p:cNvSpPr/>
          <p:nvPr/>
        </p:nvSpPr>
        <p:spPr>
          <a:xfrm>
            <a:off x="8293427" y="1541255"/>
            <a:ext cx="1450303" cy="7701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职位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Careers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DEAD612-4972-DD4E-AFF3-66D661BAA427}"/>
              </a:ext>
            </a:extLst>
          </p:cNvPr>
          <p:cNvSpPr/>
          <p:nvPr/>
        </p:nvSpPr>
        <p:spPr>
          <a:xfrm>
            <a:off x="9974268" y="1551635"/>
            <a:ext cx="1390343" cy="7701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联系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Contact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2296F57-EBE3-1242-99BA-0193DE87E2B2}"/>
              </a:ext>
            </a:extLst>
          </p:cNvPr>
          <p:cNvSpPr/>
          <p:nvPr/>
        </p:nvSpPr>
        <p:spPr>
          <a:xfrm>
            <a:off x="590301" y="2645759"/>
            <a:ext cx="1688203" cy="215109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轮播图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自我介绍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研究方向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代表文献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CE6D389-E84C-E14A-B181-065805E646E3}"/>
              </a:ext>
            </a:extLst>
          </p:cNvPr>
          <p:cNvSpPr/>
          <p:nvPr/>
        </p:nvSpPr>
        <p:spPr>
          <a:xfrm>
            <a:off x="2703915" y="2645758"/>
            <a:ext cx="1688203" cy="215109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导航栏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Posts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排版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字符省略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36BDF56-AE3C-D143-9BD9-72BCA70BB600}"/>
              </a:ext>
            </a:extLst>
          </p:cNvPr>
          <p:cNvSpPr/>
          <p:nvPr/>
        </p:nvSpPr>
        <p:spPr>
          <a:xfrm>
            <a:off x="4645141" y="2645757"/>
            <a:ext cx="1688203" cy="21510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名片式布局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鼠标移入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单机弹框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24FDAD4-0215-C440-9D3B-17A96517AAD1}"/>
              </a:ext>
            </a:extLst>
          </p:cNvPr>
          <p:cNvSpPr/>
          <p:nvPr/>
        </p:nvSpPr>
        <p:spPr>
          <a:xfrm>
            <a:off x="6586367" y="2645757"/>
            <a:ext cx="1688203" cy="21510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Pubmed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搜索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Pubmed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导航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完整文章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1AA414E-3D19-BF4F-9EB6-FE81AF815D16}"/>
              </a:ext>
            </a:extLst>
          </p:cNvPr>
          <p:cNvSpPr/>
          <p:nvPr/>
        </p:nvSpPr>
        <p:spPr>
          <a:xfrm>
            <a:off x="9825337" y="2645757"/>
            <a:ext cx="1688203" cy="21510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地图链接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信息对照</a:t>
            </a:r>
            <a:endParaRPr kumimoji="1" lang="en-US" altLang="zh-CN" sz="2000" dirty="0">
              <a:solidFill>
                <a:schemeClr val="tx1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A041F349-9608-C64E-B256-D77A46AA4B97}"/>
              </a:ext>
            </a:extLst>
          </p:cNvPr>
          <p:cNvSpPr/>
          <p:nvPr/>
        </p:nvSpPr>
        <p:spPr>
          <a:xfrm>
            <a:off x="1740046" y="5381236"/>
            <a:ext cx="8841821" cy="78048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除此以外，导航栏、页脚、移动端格式兼容性都有涉及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38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156D45DF-8E87-444F-B609-E0852E7D5CF0}"/>
              </a:ext>
            </a:extLst>
          </p:cNvPr>
          <p:cNvSpPr/>
          <p:nvPr/>
        </p:nvSpPr>
        <p:spPr>
          <a:xfrm>
            <a:off x="185738" y="186996"/>
            <a:ext cx="11387137" cy="770267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40000" algn="ctr"/>
            <a:r>
              <a:rPr kumimoji="1" lang="zh-CN" altLang="en-US" sz="32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导航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B8ADB3C-AB12-2D43-BF5E-FA081DA18D95}"/>
              </a:ext>
            </a:extLst>
          </p:cNvPr>
          <p:cNvSpPr/>
          <p:nvPr/>
        </p:nvSpPr>
        <p:spPr>
          <a:xfrm>
            <a:off x="1302543" y="1330707"/>
            <a:ext cx="3969544" cy="7702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60000"/>
            <a:r>
              <a: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一、网站相关基础知识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C4DAE7C-0578-5B45-B8A8-5F72D4910756}"/>
              </a:ext>
            </a:extLst>
          </p:cNvPr>
          <p:cNvSpPr/>
          <p:nvPr/>
        </p:nvSpPr>
        <p:spPr>
          <a:xfrm>
            <a:off x="1302543" y="2360118"/>
            <a:ext cx="3969544" cy="77026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60000"/>
            <a:r>
              <a: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二、前期调研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189DDFE-B57F-4F4A-BB91-12F16308832D}"/>
              </a:ext>
            </a:extLst>
          </p:cNvPr>
          <p:cNvSpPr/>
          <p:nvPr/>
        </p:nvSpPr>
        <p:spPr>
          <a:xfrm>
            <a:off x="1302543" y="3389529"/>
            <a:ext cx="3969544" cy="77026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60000"/>
            <a:r>
              <a: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三、规划和制作思路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65544EA-F40B-4A40-9138-DB0E07D2FDAE}"/>
              </a:ext>
            </a:extLst>
          </p:cNvPr>
          <p:cNvSpPr/>
          <p:nvPr/>
        </p:nvSpPr>
        <p:spPr>
          <a:xfrm>
            <a:off x="1302543" y="4418940"/>
            <a:ext cx="3969544" cy="77026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60000"/>
            <a:r>
              <a: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四、最终成品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E0F1732-EC33-6348-A13E-78A5D90B3B16}"/>
              </a:ext>
            </a:extLst>
          </p:cNvPr>
          <p:cNvSpPr/>
          <p:nvPr/>
        </p:nvSpPr>
        <p:spPr>
          <a:xfrm>
            <a:off x="1302543" y="5448351"/>
            <a:ext cx="3969544" cy="770267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360000"/>
            <a:r>
              <a: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五、部署上线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122B06D-F234-994B-8C9D-5CC5A76F4C97}"/>
              </a:ext>
            </a:extLst>
          </p:cNvPr>
          <p:cNvSpPr/>
          <p:nvPr/>
        </p:nvSpPr>
        <p:spPr>
          <a:xfrm>
            <a:off x="6026943" y="1330707"/>
            <a:ext cx="4702970" cy="7702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000"/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服务器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DNS, web, 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浏览器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前端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……</a:t>
            </a:r>
            <a:endParaRPr kumimoji="1" lang="zh-CN" altLang="en-US" sz="2000" dirty="0">
              <a:solidFill>
                <a:schemeClr val="tx1"/>
              </a:solidFill>
              <a:latin typeface="Times" pitchFamily="2" charset="0"/>
              <a:ea typeface="Heiti SC Medium" pitchFamily="2" charset="-128"/>
              <a:cs typeface="Arial Hebrew" pitchFamily="2" charset="-79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BD0B8D-40B1-CE45-A232-8FD3EE215A8E}"/>
              </a:ext>
            </a:extLst>
          </p:cNvPr>
          <p:cNvSpPr/>
          <p:nvPr/>
        </p:nvSpPr>
        <p:spPr>
          <a:xfrm>
            <a:off x="6026943" y="2360117"/>
            <a:ext cx="4702970" cy="77026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000"/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Liulab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wordpress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github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wix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……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 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FF49EB3-6794-2D42-9806-73B53342D8A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5272087" y="1715841"/>
            <a:ext cx="754856" cy="0"/>
          </a:xfrm>
          <a:prstGeom prst="straightConnector1">
            <a:avLst/>
          </a:prstGeom>
          <a:ln w="50800">
            <a:solidFill>
              <a:schemeClr val="accent4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DAE2EFB-B13D-5F4E-B00D-A2495F4E970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5272087" y="2745251"/>
            <a:ext cx="754856" cy="1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6CA4CC1-94F7-8042-A5C4-9254D0969382}"/>
              </a:ext>
            </a:extLst>
          </p:cNvPr>
          <p:cNvSpPr/>
          <p:nvPr/>
        </p:nvSpPr>
        <p:spPr>
          <a:xfrm>
            <a:off x="6026943" y="3389527"/>
            <a:ext cx="4702970" cy="77026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000"/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草图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logo, HTML, CSS, JavaScript……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 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2453E5E-1823-BA43-B59B-73B678E2E179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272087" y="3774661"/>
            <a:ext cx="754856" cy="2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E6164E7-66AB-2043-8557-DFB31785BD9E}"/>
              </a:ext>
            </a:extLst>
          </p:cNvPr>
          <p:cNvSpPr/>
          <p:nvPr/>
        </p:nvSpPr>
        <p:spPr>
          <a:xfrm>
            <a:off x="6026943" y="4418937"/>
            <a:ext cx="4702970" cy="77026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000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Home, people, publication, contact……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 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570ECA7-1B5D-D543-8D8B-CB54FE126DE2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5272087" y="4804071"/>
            <a:ext cx="754856" cy="3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B2BF180-D3A7-FF4E-9498-DE46BCEE0C8F}"/>
              </a:ext>
            </a:extLst>
          </p:cNvPr>
          <p:cNvSpPr/>
          <p:nvPr/>
        </p:nvSpPr>
        <p:spPr>
          <a:xfrm>
            <a:off x="6026943" y="5448347"/>
            <a:ext cx="4702970" cy="770267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80000"/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阿里云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en-US" altLang="zh-CN" sz="2000" dirty="0" err="1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github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 腾讯云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, 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域名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……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Heiti SC Medium" pitchFamily="2" charset="-128"/>
                <a:cs typeface="Arial Hebrew" pitchFamily="2" charset="-79"/>
              </a:rPr>
              <a:t> 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EF556FF1-85DF-524A-B129-DEFC1A9BB54F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 flipV="1">
            <a:off x="5272087" y="5833481"/>
            <a:ext cx="754856" cy="4"/>
          </a:xfrm>
          <a:prstGeom prst="straightConnector1">
            <a:avLst/>
          </a:prstGeom>
          <a:ln w="50800">
            <a:solidFill>
              <a:srgbClr val="7030A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17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圆角矩形 5">
            <a:extLst>
              <a:ext uri="{FF2B5EF4-FFF2-40B4-BE49-F238E27FC236}">
                <a16:creationId xmlns:a16="http://schemas.microsoft.com/office/drawing/2014/main" id="{5768F32E-493F-E149-81C0-AA229B200F26}"/>
              </a:ext>
            </a:extLst>
          </p:cNvPr>
          <p:cNvSpPr/>
          <p:nvPr/>
        </p:nvSpPr>
        <p:spPr>
          <a:xfrm>
            <a:off x="1019331" y="1248507"/>
            <a:ext cx="1944405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购买域名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36181A2-93A2-C949-9EEA-3A9BE1C5FB60}"/>
              </a:ext>
            </a:extLst>
          </p:cNvPr>
          <p:cNvSpPr/>
          <p:nvPr/>
        </p:nvSpPr>
        <p:spPr>
          <a:xfrm>
            <a:off x="1019331" y="2454151"/>
            <a:ext cx="1944405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购买服务器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C4B4A1E-FB82-7741-AD01-248001F47349}"/>
              </a:ext>
            </a:extLst>
          </p:cNvPr>
          <p:cNvSpPr/>
          <p:nvPr/>
        </p:nvSpPr>
        <p:spPr>
          <a:xfrm>
            <a:off x="1019331" y="4873103"/>
            <a:ext cx="2007374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配置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DNS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解析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3294139-AF07-E841-B633-24B9EA986DD8}"/>
              </a:ext>
            </a:extLst>
          </p:cNvPr>
          <p:cNvSpPr/>
          <p:nvPr/>
        </p:nvSpPr>
        <p:spPr>
          <a:xfrm>
            <a:off x="1019331" y="3659795"/>
            <a:ext cx="2007374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备案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部署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SLL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证书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67EBCD3-6CC7-5B4B-949A-92578477243B}"/>
              </a:ext>
            </a:extLst>
          </p:cNvPr>
          <p:cNvSpPr/>
          <p:nvPr/>
        </p:nvSpPr>
        <p:spPr>
          <a:xfrm>
            <a:off x="3883348" y="5875840"/>
            <a:ext cx="3024741" cy="914400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成功上线！可以访问！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0F254169-7574-8F40-B498-95102478B498}"/>
              </a:ext>
            </a:extLst>
          </p:cNvPr>
          <p:cNvSpPr/>
          <p:nvPr/>
        </p:nvSpPr>
        <p:spPr>
          <a:xfrm rot="10800000">
            <a:off x="3028981" y="1587400"/>
            <a:ext cx="238386" cy="1219785"/>
          </a:xfrm>
          <a:prstGeom prst="leftBrace">
            <a:avLst/>
          </a:prstGeom>
          <a:ln w="25400">
            <a:solidFill>
              <a:srgbClr val="7030A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62FCB7E-7981-3447-9F37-C7DCE57221C9}"/>
              </a:ext>
            </a:extLst>
          </p:cNvPr>
          <p:cNvSpPr/>
          <p:nvPr/>
        </p:nvSpPr>
        <p:spPr>
          <a:xfrm>
            <a:off x="3332611" y="1360336"/>
            <a:ext cx="8059914" cy="1896385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购买域名和服务器一般在同一个公司购买，方便管理、备案、上线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阿里云（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ECS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和万网）、腾讯云（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CVM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和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DNSPod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也可以选择免费的服务器和提供的域名平台：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github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开源平台，信息安全问题，且不方便国内用户的访问和推广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2A38D6-C724-B844-9592-58D5FE7B1452}"/>
              </a:ext>
            </a:extLst>
          </p:cNvPr>
          <p:cNvSpPr/>
          <p:nvPr/>
        </p:nvSpPr>
        <p:spPr>
          <a:xfrm>
            <a:off x="4832968" y="4873103"/>
            <a:ext cx="5059197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将你购买的域名绑定到相应的服务器上，才能够通过域名访问网站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FB6293B-EBEE-CF41-9077-36BF4D528A6E}"/>
              </a:ext>
            </a:extLst>
          </p:cNvPr>
          <p:cNvSpPr/>
          <p:nvPr/>
        </p:nvSpPr>
        <p:spPr>
          <a:xfrm>
            <a:off x="4547484" y="3661838"/>
            <a:ext cx="5630166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国家网络安全需要，注册平台提供备案途径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3B4DCD4-1A17-3146-962A-9FA3794DF6C7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3026705" y="5278220"/>
            <a:ext cx="1806263" cy="0"/>
          </a:xfrm>
          <a:prstGeom prst="straightConnector1">
            <a:avLst/>
          </a:prstGeom>
          <a:ln w="38100">
            <a:solidFill>
              <a:srgbClr val="7030A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C446073-60D4-B84F-840A-B36777FF227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26705" y="4064912"/>
            <a:ext cx="1520779" cy="0"/>
          </a:xfrm>
          <a:prstGeom prst="straightConnector1">
            <a:avLst/>
          </a:prstGeom>
          <a:ln w="38100">
            <a:solidFill>
              <a:srgbClr val="7030A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8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63F86-4AC0-CF45-9EFE-02212FC2B03F}"/>
              </a:ext>
            </a:extLst>
          </p:cNvPr>
          <p:cNvSpPr txBox="1"/>
          <p:nvPr/>
        </p:nvSpPr>
        <p:spPr>
          <a:xfrm>
            <a:off x="240621" y="1640212"/>
            <a:ext cx="5710474" cy="420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域名的组成：顶级域名、一级域名、二级域名</a:t>
            </a:r>
            <a:endParaRPr kumimoji="1" lang="en-US" altLang="zh-CN" sz="2000" dirty="0">
              <a:latin typeface="Times" pitchFamily="2" charset="0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顶级域名是域名管理机构定义的，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我们只能从现有的里面选一个</a:t>
            </a:r>
            <a:endParaRPr kumimoji="1" lang="en-US" altLang="zh-CN" sz="2000" b="1" dirty="0">
              <a:solidFill>
                <a:srgbClr val="FF0000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我们买域名，就是选定某个顶级域名后，在顶级域名下面自定义一个一级域名的名字，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租用使用权（最多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10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年）</a:t>
            </a: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。</a:t>
            </a:r>
            <a:endParaRPr kumimoji="1" lang="en-US" altLang="zh-CN" sz="2000" dirty="0">
              <a:latin typeface="Times" pitchFamily="2" charset="0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一级域名以下的二级域名、甚至三级、四级域名的取名和指向，是域名所有者通过域名管理中的</a:t>
            </a:r>
            <a:r>
              <a:rPr kumimoji="1" lang="en-US" altLang="zh-CN" sz="2000" dirty="0">
                <a:latin typeface="Times" pitchFamily="2" charset="0"/>
                <a:ea typeface="Songti SC" panose="02010600040101010101" pitchFamily="2" charset="-122"/>
              </a:rPr>
              <a:t>DNS</a:t>
            </a: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设置来自行设定</a:t>
            </a:r>
            <a:endParaRPr kumimoji="1" lang="en-US" altLang="zh-CN" sz="20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19F232CA-7AC3-2C4E-B8F3-F6C0B3F57991}"/>
              </a:ext>
            </a:extLst>
          </p:cNvPr>
          <p:cNvSpPr/>
          <p:nvPr/>
        </p:nvSpPr>
        <p:spPr>
          <a:xfrm>
            <a:off x="6864438" y="2015174"/>
            <a:ext cx="4412105" cy="3096472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推荐使用比较常见的顶级域名“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.com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.org .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cn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.net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.site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”等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zhanglab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为名的好域名基本被注册完了，剩下的域名不普遍或不符合实验室特征，找了几个相对合适的域名来进行筛选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163417-F4A8-2840-8DF7-E5A319432F93}"/>
              </a:ext>
            </a:extLst>
          </p:cNvPr>
          <p:cNvSpPr txBox="1"/>
          <p:nvPr/>
        </p:nvSpPr>
        <p:spPr>
          <a:xfrm>
            <a:off x="1100138" y="1136282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购买域名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56223F-A123-4346-918E-EE1E7254236E}"/>
              </a:ext>
            </a:extLst>
          </p:cNvPr>
          <p:cNvSpPr txBox="1"/>
          <p:nvPr/>
        </p:nvSpPr>
        <p:spPr>
          <a:xfrm>
            <a:off x="7041666" y="1182312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推荐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80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555A65B-B182-0947-8272-8E715551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9" y="1908221"/>
            <a:ext cx="2977187" cy="196223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41D6D15-A5E8-3948-878F-30DAB85F96C2}"/>
              </a:ext>
            </a:extLst>
          </p:cNvPr>
          <p:cNvSpPr txBox="1"/>
          <p:nvPr/>
        </p:nvSpPr>
        <p:spPr>
          <a:xfrm>
            <a:off x="533109" y="1201909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zhanglab.pro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B26212-9406-8A42-AFB2-19BEC95B6BF0}"/>
              </a:ext>
            </a:extLst>
          </p:cNvPr>
          <p:cNvSpPr txBox="1"/>
          <p:nvPr/>
        </p:nvSpPr>
        <p:spPr>
          <a:xfrm>
            <a:off x="4152218" y="1201908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zhanglab.link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621D0F-65F4-994A-BCE7-872FA6F5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32" y="1908221"/>
            <a:ext cx="3070537" cy="19622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604453-6C1B-D44C-87F2-9DBC55B13CA9}"/>
              </a:ext>
            </a:extLst>
          </p:cNvPr>
          <p:cNvSpPr txBox="1"/>
          <p:nvPr/>
        </p:nvSpPr>
        <p:spPr>
          <a:xfrm>
            <a:off x="7812319" y="1201907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zhanglab.group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7F2629-47B9-EF45-AF71-0E992BA5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19" y="1908221"/>
            <a:ext cx="3073275" cy="1962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89C751-5649-874D-A108-3742CACFB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09" y="4301362"/>
            <a:ext cx="3059164" cy="17408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AF71B2B-3E70-0B46-9A8D-E97556364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820" y="4324697"/>
            <a:ext cx="3328360" cy="17408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304CCFA-E708-B24A-B0DE-584EAD67E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527" y="4239790"/>
            <a:ext cx="3345244" cy="16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3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41D6D15-A5E8-3948-878F-30DAB85F96C2}"/>
              </a:ext>
            </a:extLst>
          </p:cNvPr>
          <p:cNvSpPr txBox="1"/>
          <p:nvPr/>
        </p:nvSpPr>
        <p:spPr>
          <a:xfrm>
            <a:off x="417194" y="1226711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zhanglab.info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B26212-9406-8A42-AFB2-19BEC95B6BF0}"/>
              </a:ext>
            </a:extLst>
          </p:cNvPr>
          <p:cNvSpPr txBox="1"/>
          <p:nvPr/>
        </p:nvSpPr>
        <p:spPr>
          <a:xfrm>
            <a:off x="4088213" y="1201910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zhanglab.life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604453-6C1B-D44C-87F2-9DBC55B13CA9}"/>
              </a:ext>
            </a:extLst>
          </p:cNvPr>
          <p:cNvSpPr txBox="1"/>
          <p:nvPr/>
        </p:nvSpPr>
        <p:spPr>
          <a:xfrm>
            <a:off x="7812319" y="1226711"/>
            <a:ext cx="302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zhanglab.cloud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FF85C6-FEB3-B847-BB92-F76F2E38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8" y="4407949"/>
            <a:ext cx="3124698" cy="16089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144AFA-7A97-094F-851A-3EDA6DC2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7" y="1908222"/>
            <a:ext cx="3124698" cy="19622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C5B0F5-8712-DB4B-B154-F20FBA7B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560" y="4250660"/>
            <a:ext cx="3408871" cy="17594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2DE6BE-5332-0F4B-B145-D360B02E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92" y="1908222"/>
            <a:ext cx="3545135" cy="228348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E7A799E-709E-004B-8B9C-50524DD61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319" y="4178971"/>
            <a:ext cx="3384772" cy="183110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2D1D260-CBBA-8642-990A-966AA9B1F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125" y="1908222"/>
            <a:ext cx="3641160" cy="23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3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41D6D15-A5E8-3948-878F-30DAB85F96C2}"/>
              </a:ext>
            </a:extLst>
          </p:cNvPr>
          <p:cNvSpPr txBox="1"/>
          <p:nvPr/>
        </p:nvSpPr>
        <p:spPr>
          <a:xfrm>
            <a:off x="417194" y="1226711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zhangninglab.pro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B26212-9406-8A42-AFB2-19BEC95B6BF0}"/>
              </a:ext>
            </a:extLst>
          </p:cNvPr>
          <p:cNvSpPr txBox="1"/>
          <p:nvPr/>
        </p:nvSpPr>
        <p:spPr>
          <a:xfrm>
            <a:off x="4114756" y="1234260"/>
            <a:ext cx="28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zhangninglab.com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604453-6C1B-D44C-87F2-9DBC55B13CA9}"/>
              </a:ext>
            </a:extLst>
          </p:cNvPr>
          <p:cNvSpPr txBox="1"/>
          <p:nvPr/>
        </p:nvSpPr>
        <p:spPr>
          <a:xfrm>
            <a:off x="7812319" y="1226710"/>
            <a:ext cx="302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>
                <a:latin typeface="Songti SC" panose="02010600040101010101" pitchFamily="2" charset="-122"/>
                <a:ea typeface="Songti SC" panose="02010600040101010101" pitchFamily="2" charset="-122"/>
              </a:rPr>
              <a:t>zhangninglab.com.cn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D53E5-D239-F547-BFAA-E37D9481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64" y="4407949"/>
            <a:ext cx="3173263" cy="16769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D461F3-7A59-CE43-8F25-FB7AC065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64" y="1908222"/>
            <a:ext cx="3173263" cy="20527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6216E59-E7FB-6D45-9E46-88FC7834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19" y="4250660"/>
            <a:ext cx="3198512" cy="17662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C826A5F-6457-154A-B88C-4F3F1E5F6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95" y="1908222"/>
            <a:ext cx="3065293" cy="2052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33192A-DE93-5F42-AC18-4A1349158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28" y="1908222"/>
            <a:ext cx="3238115" cy="20527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1955DC-D929-E441-B71A-E6ED0F7B7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806" y="4407948"/>
            <a:ext cx="3512075" cy="1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7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63F86-4AC0-CF45-9EFE-02212FC2B03F}"/>
              </a:ext>
            </a:extLst>
          </p:cNvPr>
          <p:cNvSpPr txBox="1"/>
          <p:nvPr/>
        </p:nvSpPr>
        <p:spPr>
          <a:xfrm>
            <a:off x="1256571" y="1601541"/>
            <a:ext cx="9852285" cy="143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购买服务器主要关注的是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性能、稳定、带宽</a:t>
            </a:r>
            <a:endParaRPr kumimoji="1" lang="en-US" altLang="zh-CN" sz="2000" b="1" dirty="0">
              <a:solidFill>
                <a:srgbClr val="FF0000"/>
              </a:solidFill>
              <a:latin typeface="Times" pitchFamily="2" charset="0"/>
              <a:ea typeface="Songti SC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重点关注是否具有独立的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公网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IP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000" dirty="0">
                <a:latin typeface="Times" pitchFamily="2" charset="0"/>
                <a:ea typeface="Songti SC" panose="02010600040101010101" pitchFamily="2" charset="-122"/>
              </a:rPr>
              <a:t>我们需求只是托管静态网站，所以配置最低已经可以满足需求，主要看价格</a:t>
            </a:r>
            <a:endParaRPr kumimoji="1" lang="en-US" altLang="zh-CN" sz="20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163417-F4A8-2840-8DF7-E5A319432F93}"/>
              </a:ext>
            </a:extLst>
          </p:cNvPr>
          <p:cNvSpPr txBox="1"/>
          <p:nvPr/>
        </p:nvSpPr>
        <p:spPr>
          <a:xfrm>
            <a:off x="4153889" y="106790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购买云服务器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B0AD827-CBEC-4B44-AA22-D236253976C2}"/>
              </a:ext>
            </a:extLst>
          </p:cNvPr>
          <p:cNvSpPr/>
          <p:nvPr/>
        </p:nvSpPr>
        <p:spPr>
          <a:xfrm>
            <a:off x="1256571" y="3111854"/>
            <a:ext cx="4092964" cy="3142757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腾讯云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CVM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区域：北京地区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配置：基础配置（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核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2GB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操作系统：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CentOS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8.2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64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位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带宽：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1M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652.38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元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5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1965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元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EB9D94E-918B-DA40-A4C8-E37F3BFF101C}"/>
              </a:ext>
            </a:extLst>
          </p:cNvPr>
          <p:cNvSpPr/>
          <p:nvPr/>
        </p:nvSpPr>
        <p:spPr>
          <a:xfrm>
            <a:off x="5879306" y="3111854"/>
            <a:ext cx="5369539" cy="3142757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阿里云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ECS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区域：华北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（北京）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配置：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核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2GB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操作系统：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CentOS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8.5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64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位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带宽：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1M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724.20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元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5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年：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2368.20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元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(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可能不是新用户，价格偏高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011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D163417-F4A8-2840-8DF7-E5A319432F93}"/>
              </a:ext>
            </a:extLst>
          </p:cNvPr>
          <p:cNvSpPr txBox="1"/>
          <p:nvPr/>
        </p:nvSpPr>
        <p:spPr>
          <a:xfrm>
            <a:off x="4153889" y="106790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备案和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SSL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证书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B0AD827-CBEC-4B44-AA22-D236253976C2}"/>
              </a:ext>
            </a:extLst>
          </p:cNvPr>
          <p:cNvSpPr/>
          <p:nvPr/>
        </p:nvSpPr>
        <p:spPr>
          <a:xfrm>
            <a:off x="285212" y="3933984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在购买域名时可以申请平台提供的备案服务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D0B6D0F-B8D2-A64D-A1E3-B0BB4380276B}"/>
              </a:ext>
            </a:extLst>
          </p:cNvPr>
          <p:cNvSpPr/>
          <p:nvPr/>
        </p:nvSpPr>
        <p:spPr>
          <a:xfrm>
            <a:off x="8349561" y="1754659"/>
            <a:ext cx="2007374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SSL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证书（可选）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8E2CF8F-1F23-2445-8C73-356F316D81AF}"/>
              </a:ext>
            </a:extLst>
          </p:cNvPr>
          <p:cNvSpPr/>
          <p:nvPr/>
        </p:nvSpPr>
        <p:spPr>
          <a:xfrm>
            <a:off x="6565074" y="2841796"/>
            <a:ext cx="5300303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SSL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证书是网站安全、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APP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应用上架以及浏览器安全提示的必备产品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318C0BF-5F45-744D-B6E0-910FBBE1A1C0}"/>
              </a:ext>
            </a:extLst>
          </p:cNvPr>
          <p:cNvSpPr/>
          <p:nvPr/>
        </p:nvSpPr>
        <p:spPr>
          <a:xfrm>
            <a:off x="6565073" y="3933984"/>
            <a:ext cx="5300303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网站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HTTPS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化、防劫持、防篡改、防监听、安全加密，彰显企业可信度。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F4C1EB6-C972-A24C-9C22-0CAB4AD97187}"/>
              </a:ext>
            </a:extLst>
          </p:cNvPr>
          <p:cNvSpPr/>
          <p:nvPr/>
        </p:nvSpPr>
        <p:spPr>
          <a:xfrm>
            <a:off x="6565072" y="5026172"/>
            <a:ext cx="5300303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腾讯云、阿里云都有免费的单域名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SSL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证书服务，推荐使用免费版本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77AA2BB-FE05-A84B-97A7-7E80B80EB24A}"/>
              </a:ext>
            </a:extLst>
          </p:cNvPr>
          <p:cNvSpPr/>
          <p:nvPr/>
        </p:nvSpPr>
        <p:spPr>
          <a:xfrm>
            <a:off x="2159238" y="1695828"/>
            <a:ext cx="2007374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备案（必选）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EE3EFED-F806-1248-9AE8-4F221E0CA92B}"/>
              </a:ext>
            </a:extLst>
          </p:cNvPr>
          <p:cNvSpPr/>
          <p:nvPr/>
        </p:nvSpPr>
        <p:spPr>
          <a:xfrm>
            <a:off x="319074" y="2841796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备案是国家网络安全局对所有在中国平台上线网站的统一要求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14CA17E-6B28-7648-BC78-3D11413B9276}"/>
              </a:ext>
            </a:extLst>
          </p:cNvPr>
          <p:cNvSpPr/>
          <p:nvPr/>
        </p:nvSpPr>
        <p:spPr>
          <a:xfrm>
            <a:off x="319074" y="5074020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备案需要提供诸多信息，约耗时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25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个工作日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38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五、部署上线</a:t>
              </a:r>
              <a:endParaRPr kumimoji="1" lang="en-US" altLang="zh-CN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marL="540000"/>
              <a:endParaRPr kumimoji="1" lang="zh-CN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711664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>
            <a:extLst>
              <a:ext uri="{FF2B5EF4-FFF2-40B4-BE49-F238E27FC236}">
                <a16:creationId xmlns:a16="http://schemas.microsoft.com/office/drawing/2014/main" id="{DB0AD827-CBEC-4B44-AA22-D236253976C2}"/>
              </a:ext>
            </a:extLst>
          </p:cNvPr>
          <p:cNvSpPr/>
          <p:nvPr/>
        </p:nvSpPr>
        <p:spPr>
          <a:xfrm>
            <a:off x="285212" y="3933984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可以上传多个域名（如果有的话）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D0B6D0F-B8D2-A64D-A1E3-B0BB4380276B}"/>
              </a:ext>
            </a:extLst>
          </p:cNvPr>
          <p:cNvSpPr/>
          <p:nvPr/>
        </p:nvSpPr>
        <p:spPr>
          <a:xfrm>
            <a:off x="7798279" y="1701760"/>
            <a:ext cx="3127999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开起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CDN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（可选）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8E2CF8F-1F23-2445-8C73-356F316D81AF}"/>
              </a:ext>
            </a:extLst>
          </p:cNvPr>
          <p:cNvSpPr/>
          <p:nvPr/>
        </p:nvSpPr>
        <p:spPr>
          <a:xfrm>
            <a:off x="6565074" y="2841796"/>
            <a:ext cx="5300303" cy="1229872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CDN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能够将内容分发网络，当你所使用的服务器崩溃时，可以通过其他的服务器调用数据，来访问网站；且在多人同时访问网站时更加迅速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F4C1EB6-C972-A24C-9C22-0CAB4AD97187}"/>
              </a:ext>
            </a:extLst>
          </p:cNvPr>
          <p:cNvSpPr/>
          <p:nvPr/>
        </p:nvSpPr>
        <p:spPr>
          <a:xfrm>
            <a:off x="6565074" y="4398215"/>
            <a:ext cx="5300303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价格相对便宜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177AA2BB-FE05-A84B-97A7-7E80B80EB24A}"/>
              </a:ext>
            </a:extLst>
          </p:cNvPr>
          <p:cNvSpPr/>
          <p:nvPr/>
        </p:nvSpPr>
        <p:spPr>
          <a:xfrm>
            <a:off x="1557022" y="1701760"/>
            <a:ext cx="3016611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配置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DNS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解析（必选）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EE3EFED-F806-1248-9AE8-4F221E0CA92B}"/>
              </a:ext>
            </a:extLst>
          </p:cNvPr>
          <p:cNvSpPr/>
          <p:nvPr/>
        </p:nvSpPr>
        <p:spPr>
          <a:xfrm>
            <a:off x="319074" y="2841796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将域名与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地址的服务器绑定才能通过域名到指定的服务器请求服务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14CA17E-6B28-7648-BC78-3D11413B9276}"/>
              </a:ext>
            </a:extLst>
          </p:cNvPr>
          <p:cNvSpPr/>
          <p:nvPr/>
        </p:nvSpPr>
        <p:spPr>
          <a:xfrm>
            <a:off x="319074" y="5074020"/>
            <a:ext cx="5560232" cy="810234"/>
          </a:xfrm>
          <a:prstGeom prst="round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在服务器中上传源文件，通过备案后即可通过域名访问网站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9DBD74-CC4E-4F49-A070-72011484EB0E}"/>
              </a:ext>
            </a:extLst>
          </p:cNvPr>
          <p:cNvSpPr txBox="1"/>
          <p:nvPr/>
        </p:nvSpPr>
        <p:spPr>
          <a:xfrm>
            <a:off x="4153889" y="106790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配置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DNS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解析和开启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427975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20D0752-0B15-B04C-9DFD-9BBDB7BAC3A6}"/>
              </a:ext>
            </a:extLst>
          </p:cNvPr>
          <p:cNvSpPr/>
          <p:nvPr/>
        </p:nvSpPr>
        <p:spPr>
          <a:xfrm>
            <a:off x="303609" y="1370013"/>
            <a:ext cx="11584782" cy="2128838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40000" algn="ctr"/>
            <a:endParaRPr kumimoji="1" lang="zh-CN" altLang="en-US" sz="32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FB7DF-E698-1841-8DB7-EBC61426C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4489"/>
            <a:ext cx="9144000" cy="1409700"/>
          </a:xfrm>
        </p:spPr>
        <p:txBody>
          <a:bodyPr>
            <a:normAutofit/>
          </a:bodyPr>
          <a:lstStyle/>
          <a:p>
            <a:r>
              <a:rPr kumimoji="1" lang="zh-CN" altLang="en-US" sz="4800" dirty="0">
                <a:latin typeface="Heiti SC Medium" pitchFamily="2" charset="-128"/>
                <a:ea typeface="Heiti SC Medium" pitchFamily="2" charset="-128"/>
              </a:rPr>
              <a:t>谢谢聆听</a:t>
            </a:r>
            <a:br>
              <a:rPr kumimoji="1" lang="en-US" altLang="zh-CN" sz="48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Thanks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for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your</a:t>
            </a:r>
            <a:r>
              <a:rPr kumimoji="1" lang="zh-CN" altLang="en-US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 </a:t>
            </a:r>
            <a:r>
              <a:rPr kumimoji="1" lang="en-US" altLang="zh-CN" sz="2400" dirty="0">
                <a:latin typeface="Times" pitchFamily="2" charset="0"/>
                <a:ea typeface="Heiti SC Medium" pitchFamily="2" charset="-128"/>
                <a:cs typeface="Arial Hebrew Light" pitchFamily="2" charset="-79"/>
              </a:rPr>
              <a:t>listening</a:t>
            </a:r>
            <a:endParaRPr kumimoji="1" lang="zh-CN" altLang="en-US" sz="2400" dirty="0">
              <a:latin typeface="Times" pitchFamily="2" charset="0"/>
              <a:ea typeface="Heiti SC Medium" pitchFamily="2" charset="-128"/>
              <a:cs typeface="Arial Hebrew Light" pitchFamily="2" charset="-79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61D48-AE51-194A-8840-560341E0B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226"/>
            <a:ext cx="9144000" cy="1098550"/>
          </a:xfrm>
        </p:spPr>
        <p:txBody>
          <a:bodyPr/>
          <a:lstStyle/>
          <a:p>
            <a:r>
              <a:rPr kumimoji="1" lang="zh-CN" altLang="en-US" dirty="0"/>
              <a:t>唐宗立</a:t>
            </a:r>
            <a:endParaRPr kumimoji="1" lang="en-US" altLang="zh-CN" dirty="0"/>
          </a:p>
          <a:p>
            <a:r>
              <a:rPr kumimoji="1" lang="en-US" altLang="zh-CN" dirty="0"/>
              <a:t>2022.03.xx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30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一、网站相关基础知识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906427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92829-A705-3749-8656-D16EE146B785}"/>
              </a:ext>
            </a:extLst>
          </p:cNvPr>
          <p:cNvSpPr txBox="1"/>
          <p:nvPr/>
        </p:nvSpPr>
        <p:spPr>
          <a:xfrm>
            <a:off x="7076976" y="1136282"/>
            <a:ext cx="405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软件的运行模式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The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serve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form of </a:t>
            </a:r>
            <a:r>
              <a:rPr kumimoji="1" lang="en-US" altLang="zh-CN" sz="2400" dirty="0" err="1">
                <a:latin typeface="Times" pitchFamily="2" charset="0"/>
                <a:ea typeface="Songti SC" panose="02010600040101010101" pitchFamily="2" charset="-122"/>
              </a:rPr>
              <a:t>softwares</a:t>
            </a:r>
            <a:endParaRPr kumimoji="1" lang="zh-CN" altLang="en-US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633B201-5339-914D-94B8-6180B3B62A76}"/>
              </a:ext>
            </a:extLst>
          </p:cNvPr>
          <p:cNvSpPr/>
          <p:nvPr/>
        </p:nvSpPr>
        <p:spPr>
          <a:xfrm>
            <a:off x="185738" y="3431262"/>
            <a:ext cx="18288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计算机的组成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49772A2-7793-584A-B04E-B847C16534A7}"/>
              </a:ext>
            </a:extLst>
          </p:cNvPr>
          <p:cNvSpPr/>
          <p:nvPr/>
        </p:nvSpPr>
        <p:spPr>
          <a:xfrm>
            <a:off x="2319265" y="2307957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硬件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0E5BB42-5D73-5640-B665-D7AF4A09B61E}"/>
              </a:ext>
            </a:extLst>
          </p:cNvPr>
          <p:cNvSpPr/>
          <p:nvPr/>
        </p:nvSpPr>
        <p:spPr>
          <a:xfrm>
            <a:off x="2319265" y="4744813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软件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C9CCDDB-564E-F543-807E-FA204C69A108}"/>
              </a:ext>
            </a:extLst>
          </p:cNvPr>
          <p:cNvSpPr/>
          <p:nvPr/>
        </p:nvSpPr>
        <p:spPr>
          <a:xfrm>
            <a:off x="4044113" y="3588233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系统软件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EAC7D28-BA91-7741-BFDF-082A0A5399F4}"/>
              </a:ext>
            </a:extLst>
          </p:cNvPr>
          <p:cNvSpPr/>
          <p:nvPr/>
        </p:nvSpPr>
        <p:spPr>
          <a:xfrm>
            <a:off x="4053806" y="4804441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应用软件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5938A5D-E33D-284F-91EA-A6E2AE5459CC}"/>
              </a:ext>
            </a:extLst>
          </p:cNvPr>
          <p:cNvSpPr/>
          <p:nvPr/>
        </p:nvSpPr>
        <p:spPr>
          <a:xfrm>
            <a:off x="4053806" y="6020649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游戏软件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5AB6734F-AEEB-9E44-A3A1-A93DA1DE6478}"/>
              </a:ext>
            </a:extLst>
          </p:cNvPr>
          <p:cNvSpPr/>
          <p:nvPr/>
        </p:nvSpPr>
        <p:spPr>
          <a:xfrm>
            <a:off x="2014538" y="2631826"/>
            <a:ext cx="304727" cy="2468210"/>
          </a:xfrm>
          <a:prstGeom prst="leftBrac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00855FA9-DA83-E24A-91D8-1C3640B64660}"/>
              </a:ext>
            </a:extLst>
          </p:cNvPr>
          <p:cNvSpPr/>
          <p:nvPr/>
        </p:nvSpPr>
        <p:spPr>
          <a:xfrm>
            <a:off x="3739386" y="3933586"/>
            <a:ext cx="304727" cy="2468210"/>
          </a:xfrm>
          <a:prstGeom prst="leftBrac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52E382A3-9CAA-0C42-BB85-1EEBD9769A27}"/>
              </a:ext>
            </a:extLst>
          </p:cNvPr>
          <p:cNvSpPr/>
          <p:nvPr/>
        </p:nvSpPr>
        <p:spPr>
          <a:xfrm>
            <a:off x="6554972" y="2655701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客户端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664A6AF-D10A-FB4D-9E3E-791BF7416F14}"/>
              </a:ext>
            </a:extLst>
          </p:cNvPr>
          <p:cNvSpPr/>
          <p:nvPr/>
        </p:nvSpPr>
        <p:spPr>
          <a:xfrm>
            <a:off x="9849144" y="2624771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服务器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A6E8F89-202F-D740-B4AE-FCDE90556AB0}"/>
              </a:ext>
            </a:extLst>
          </p:cNvPr>
          <p:cNvCxnSpPr>
            <a:cxnSpLocks/>
          </p:cNvCxnSpPr>
          <p:nvPr/>
        </p:nvCxnSpPr>
        <p:spPr>
          <a:xfrm>
            <a:off x="7965400" y="2872807"/>
            <a:ext cx="18837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AC38DFB-F8CE-CF45-AAB9-839BA8FB12CD}"/>
              </a:ext>
            </a:extLst>
          </p:cNvPr>
          <p:cNvCxnSpPr>
            <a:cxnSpLocks/>
          </p:cNvCxnSpPr>
          <p:nvPr/>
        </p:nvCxnSpPr>
        <p:spPr>
          <a:xfrm flipH="1">
            <a:off x="7965400" y="3244282"/>
            <a:ext cx="18837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FB55534-5433-C142-A791-D472F7570D6D}"/>
              </a:ext>
            </a:extLst>
          </p:cNvPr>
          <p:cNvSpPr txBox="1"/>
          <p:nvPr/>
        </p:nvSpPr>
        <p:spPr>
          <a:xfrm>
            <a:off x="8436421" y="24056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发送请求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EBC9FD-3E95-0244-9C5D-A0802DD033F7}"/>
              </a:ext>
            </a:extLst>
          </p:cNvPr>
          <p:cNvSpPr txBox="1"/>
          <p:nvPr/>
        </p:nvSpPr>
        <p:spPr>
          <a:xfrm>
            <a:off x="8424584" y="33607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返回响应</a:t>
            </a:r>
          </a:p>
        </p:txBody>
      </p:sp>
      <p:sp>
        <p:nvSpPr>
          <p:cNvPr id="53" name="直角上箭头 52">
            <a:extLst>
              <a:ext uri="{FF2B5EF4-FFF2-40B4-BE49-F238E27FC236}">
                <a16:creationId xmlns:a16="http://schemas.microsoft.com/office/drawing/2014/main" id="{6255E117-8F5A-D44D-A927-2D73357323EA}"/>
              </a:ext>
            </a:extLst>
          </p:cNvPr>
          <p:cNvSpPr/>
          <p:nvPr/>
        </p:nvSpPr>
        <p:spPr>
          <a:xfrm rot="5400000">
            <a:off x="6578544" y="4156734"/>
            <a:ext cx="1927847" cy="705214"/>
          </a:xfrm>
          <a:prstGeom prst="bentUpArrow">
            <a:avLst>
              <a:gd name="adj1" fmla="val 13973"/>
              <a:gd name="adj2" fmla="val 23614"/>
              <a:gd name="adj3" fmla="val 2192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EE67131A-6C7F-6E43-8414-13686423254C}"/>
              </a:ext>
            </a:extLst>
          </p:cNvPr>
          <p:cNvSpPr/>
          <p:nvPr/>
        </p:nvSpPr>
        <p:spPr>
          <a:xfrm>
            <a:off x="7895075" y="4283063"/>
            <a:ext cx="307050" cy="2118346"/>
          </a:xfrm>
          <a:prstGeom prst="leftBrac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80E0EDD-9E6E-2548-BCD8-95387839C9EE}"/>
              </a:ext>
            </a:extLst>
          </p:cNvPr>
          <p:cNvSpPr/>
          <p:nvPr/>
        </p:nvSpPr>
        <p:spPr>
          <a:xfrm>
            <a:off x="8223834" y="3901531"/>
            <a:ext cx="1625310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文字客户端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794E9C79-4E50-B942-94C0-3D59BCE97F58}"/>
              </a:ext>
            </a:extLst>
          </p:cNvPr>
          <p:cNvSpPr/>
          <p:nvPr/>
        </p:nvSpPr>
        <p:spPr>
          <a:xfrm>
            <a:off x="8232007" y="6020649"/>
            <a:ext cx="1625310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网页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89D2F72-0129-B44E-844E-1BC4F507D8EB}"/>
              </a:ext>
            </a:extLst>
          </p:cNvPr>
          <p:cNvSpPr/>
          <p:nvPr/>
        </p:nvSpPr>
        <p:spPr>
          <a:xfrm>
            <a:off x="8232007" y="4961090"/>
            <a:ext cx="1625310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图形化界面</a:t>
            </a:r>
          </a:p>
        </p:txBody>
      </p:sp>
      <p:sp>
        <p:nvSpPr>
          <p:cNvPr id="61" name="左大括号 60">
            <a:extLst>
              <a:ext uri="{FF2B5EF4-FFF2-40B4-BE49-F238E27FC236}">
                <a16:creationId xmlns:a16="http://schemas.microsoft.com/office/drawing/2014/main" id="{DB46707F-E6FE-1B43-9E23-6A931FF8C28F}"/>
              </a:ext>
            </a:extLst>
          </p:cNvPr>
          <p:cNvSpPr/>
          <p:nvPr/>
        </p:nvSpPr>
        <p:spPr>
          <a:xfrm rot="10800000">
            <a:off x="9887199" y="4197638"/>
            <a:ext cx="238386" cy="1219785"/>
          </a:xfrm>
          <a:prstGeom prst="leftBrac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92AF79BB-37B0-6E43-BAFF-001743E12066}"/>
              </a:ext>
            </a:extLst>
          </p:cNvPr>
          <p:cNvSpPr/>
          <p:nvPr/>
        </p:nvSpPr>
        <p:spPr>
          <a:xfrm>
            <a:off x="10170020" y="4408380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C/S</a:t>
            </a:r>
            <a:r>
              <a:rPr kumimoji="1" lang="zh-CN" altLang="en-US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架构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9768D48A-3440-7F46-BE67-45EBE3FD81BC}"/>
              </a:ext>
            </a:extLst>
          </p:cNvPr>
          <p:cNvSpPr/>
          <p:nvPr/>
        </p:nvSpPr>
        <p:spPr>
          <a:xfrm>
            <a:off x="10241055" y="6013170"/>
            <a:ext cx="1410428" cy="76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B/S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架构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C2FD6F5-4A5D-8A47-8828-6EB32CA5EBE0}"/>
              </a:ext>
            </a:extLst>
          </p:cNvPr>
          <p:cNvSpPr txBox="1"/>
          <p:nvPr/>
        </p:nvSpPr>
        <p:spPr>
          <a:xfrm>
            <a:off x="1100138" y="1136282"/>
            <a:ext cx="405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计算机的组成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Component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of the computer</a:t>
            </a: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D0C3A64B-D027-EB48-BAA4-284158B53EAD}"/>
              </a:ext>
            </a:extLst>
          </p:cNvPr>
          <p:cNvSpPr/>
          <p:nvPr/>
        </p:nvSpPr>
        <p:spPr>
          <a:xfrm>
            <a:off x="5874143" y="1739150"/>
            <a:ext cx="1315717" cy="7111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前端开发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5DBEC22A-076C-0547-9E7A-BD05E3D9528B}"/>
              </a:ext>
            </a:extLst>
          </p:cNvPr>
          <p:cNvSpPr/>
          <p:nvPr/>
        </p:nvSpPr>
        <p:spPr>
          <a:xfrm>
            <a:off x="10876283" y="1830921"/>
            <a:ext cx="1315717" cy="7111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后端开发</a:t>
            </a:r>
          </a:p>
        </p:txBody>
      </p:sp>
    </p:spTree>
    <p:extLst>
      <p:ext uri="{BB962C8B-B14F-4D97-AF65-F5344CB8AC3E}">
        <p14:creationId xmlns:p14="http://schemas.microsoft.com/office/powerpoint/2010/main" val="86146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一、网站相关基础知识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906427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92829-A705-3749-8656-D16EE146B785}"/>
              </a:ext>
            </a:extLst>
          </p:cNvPr>
          <p:cNvSpPr txBox="1"/>
          <p:nvPr/>
        </p:nvSpPr>
        <p:spPr>
          <a:xfrm>
            <a:off x="4257675" y="1199428"/>
            <a:ext cx="405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什么是服务器？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What is the Server?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49772A2-7793-584A-B04E-B847C16534A7}"/>
              </a:ext>
            </a:extLst>
          </p:cNvPr>
          <p:cNvSpPr/>
          <p:nvPr/>
        </p:nvSpPr>
        <p:spPr>
          <a:xfrm>
            <a:off x="807243" y="2267767"/>
            <a:ext cx="500776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为其他计算机提供网络服务的计算机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0E5BB42-5D73-5640-B665-D7AF4A09B61E}"/>
              </a:ext>
            </a:extLst>
          </p:cNvPr>
          <p:cNvSpPr/>
          <p:nvPr/>
        </p:nvSpPr>
        <p:spPr>
          <a:xfrm>
            <a:off x="807243" y="3414097"/>
            <a:ext cx="500776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更高的性能，更高的价格，更高的稳定性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2CFD8A5-F086-B348-BF48-1D85DD893631}"/>
              </a:ext>
            </a:extLst>
          </p:cNvPr>
          <p:cNvSpPr/>
          <p:nvPr/>
        </p:nvSpPr>
        <p:spPr>
          <a:xfrm>
            <a:off x="807243" y="4593454"/>
            <a:ext cx="500776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功能：数据接收和传递、存储、数据处理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548EDF7-7895-1642-85D1-0F29F7B0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11" y="2267767"/>
            <a:ext cx="5125167" cy="35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0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一、网站相关基础知识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906427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92829-A705-3749-8656-D16EE146B785}"/>
              </a:ext>
            </a:extLst>
          </p:cNvPr>
          <p:cNvSpPr txBox="1"/>
          <p:nvPr/>
        </p:nvSpPr>
        <p:spPr>
          <a:xfrm>
            <a:off x="3511755" y="1153062"/>
            <a:ext cx="4566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浏览器是如何打开网站的？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How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to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open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a website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with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browse?</a:t>
            </a:r>
            <a:endParaRPr kumimoji="1" lang="zh-CN" altLang="en-US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633B201-5339-914D-94B8-6180B3B62A76}"/>
              </a:ext>
            </a:extLst>
          </p:cNvPr>
          <p:cNvSpPr/>
          <p:nvPr/>
        </p:nvSpPr>
        <p:spPr>
          <a:xfrm>
            <a:off x="4694649" y="2363710"/>
            <a:ext cx="169186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在浏览器中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输入域名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49772A2-7793-584A-B04E-B847C16534A7}"/>
              </a:ext>
            </a:extLst>
          </p:cNvPr>
          <p:cNvSpPr/>
          <p:nvPr/>
        </p:nvSpPr>
        <p:spPr>
          <a:xfrm>
            <a:off x="2286104" y="5056102"/>
            <a:ext cx="169186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域名服务器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域名解析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71C5D8A-E143-8149-8023-30EC68A4F914}"/>
              </a:ext>
            </a:extLst>
          </p:cNvPr>
          <p:cNvCxnSpPr>
            <a:cxnSpLocks/>
            <a:stCxn id="21" idx="2"/>
            <a:endCxn id="23" idx="3"/>
          </p:cNvCxnSpPr>
          <p:nvPr/>
        </p:nvCxnSpPr>
        <p:spPr>
          <a:xfrm flipH="1">
            <a:off x="3977968" y="3278110"/>
            <a:ext cx="1562613" cy="2235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5B0C1A1-0BE3-B64D-BB71-A618C8E06F23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flipV="1">
            <a:off x="3132036" y="2820910"/>
            <a:ext cx="1562613" cy="2235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8B4EBE3-5237-B64E-B381-EFFCF9A14340}"/>
              </a:ext>
            </a:extLst>
          </p:cNvPr>
          <p:cNvSpPr txBox="1"/>
          <p:nvPr/>
        </p:nvSpPr>
        <p:spPr>
          <a:xfrm>
            <a:off x="3641007" y="4734315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Times" pitchFamily="2" charset="0"/>
              </a:rPr>
              <a:t>www.baidu.com</a:t>
            </a:r>
            <a:endParaRPr kumimoji="1" lang="en-US" altLang="zh-CN" dirty="0">
              <a:latin typeface="Times" pitchFamily="2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16F73D8-8DE8-AD49-B867-F2BBB8678719}"/>
              </a:ext>
            </a:extLst>
          </p:cNvPr>
          <p:cNvSpPr/>
          <p:nvPr/>
        </p:nvSpPr>
        <p:spPr>
          <a:xfrm>
            <a:off x="4560594" y="4266609"/>
            <a:ext cx="397360" cy="39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A986540-0977-5B4B-ABB4-8000132C2E48}"/>
              </a:ext>
            </a:extLst>
          </p:cNvPr>
          <p:cNvSpPr/>
          <p:nvPr/>
        </p:nvSpPr>
        <p:spPr>
          <a:xfrm>
            <a:off x="3729693" y="3689782"/>
            <a:ext cx="397360" cy="39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F648EBE-A600-CC4D-849B-889E3683C4FA}"/>
              </a:ext>
            </a:extLst>
          </p:cNvPr>
          <p:cNvSpPr txBox="1"/>
          <p:nvPr/>
        </p:nvSpPr>
        <p:spPr>
          <a:xfrm>
            <a:off x="1740708" y="346279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zh-CN" altLang="en-US" dirty="0"/>
            </a:br>
            <a:r>
              <a:rPr lang="en-US" altLang="zh-CN" dirty="0"/>
              <a:t>180.101.49.12</a:t>
            </a:r>
            <a:endParaRPr kumimoji="1" lang="zh-CN" altLang="en-US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0E5BB42-5D73-5640-B665-D7AF4A09B61E}"/>
              </a:ext>
            </a:extLst>
          </p:cNvPr>
          <p:cNvSpPr/>
          <p:nvPr/>
        </p:nvSpPr>
        <p:spPr>
          <a:xfrm>
            <a:off x="7232445" y="5056102"/>
            <a:ext cx="169186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网站服务器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接受请求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13668F8-C5A2-0E4F-A98E-516F542E7B04}"/>
              </a:ext>
            </a:extLst>
          </p:cNvPr>
          <p:cNvCxnSpPr>
            <a:cxnSpLocks/>
            <a:stCxn id="21" idx="2"/>
            <a:endCxn id="37" idx="1"/>
          </p:cNvCxnSpPr>
          <p:nvPr/>
        </p:nvCxnSpPr>
        <p:spPr>
          <a:xfrm>
            <a:off x="5540581" y="3278110"/>
            <a:ext cx="1691864" cy="2235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70721FC8-3DE5-554A-AFEB-2E5F5EB46E2C}"/>
              </a:ext>
            </a:extLst>
          </p:cNvPr>
          <p:cNvSpPr/>
          <p:nvPr/>
        </p:nvSpPr>
        <p:spPr>
          <a:xfrm>
            <a:off x="6187833" y="4265992"/>
            <a:ext cx="397360" cy="39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CD406E2-5770-524A-9368-286B36A723DB}"/>
              </a:ext>
            </a:extLst>
          </p:cNvPr>
          <p:cNvCxnSpPr>
            <a:cxnSpLocks/>
            <a:stCxn id="37" idx="0"/>
            <a:endCxn id="21" idx="3"/>
          </p:cNvCxnSpPr>
          <p:nvPr/>
        </p:nvCxnSpPr>
        <p:spPr>
          <a:xfrm flipH="1" flipV="1">
            <a:off x="6386513" y="2820910"/>
            <a:ext cx="1691864" cy="2235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D72D5E69-CF86-E847-9E28-343C71CC8AC2}"/>
              </a:ext>
            </a:extLst>
          </p:cNvPr>
          <p:cNvSpPr/>
          <p:nvPr/>
        </p:nvSpPr>
        <p:spPr>
          <a:xfrm>
            <a:off x="7053625" y="3711768"/>
            <a:ext cx="397360" cy="397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64900F0-437A-7B47-ADAF-E1FB914A6AC2}"/>
              </a:ext>
            </a:extLst>
          </p:cNvPr>
          <p:cNvSpPr txBox="1"/>
          <p:nvPr/>
        </p:nvSpPr>
        <p:spPr>
          <a:xfrm>
            <a:off x="5832515" y="4730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打开网页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FF3A6DC-8502-9C47-92EA-7D441632E3A5}"/>
              </a:ext>
            </a:extLst>
          </p:cNvPr>
          <p:cNvSpPr txBox="1"/>
          <p:nvPr/>
        </p:nvSpPr>
        <p:spPr>
          <a:xfrm>
            <a:off x="7499079" y="3601296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等文件进行</a:t>
            </a:r>
            <a:r>
              <a:rPr kumimoji="1" lang="zh-CN" altLang="en-US" b="1" dirty="0">
                <a:solidFill>
                  <a:srgbClr val="FF0000"/>
                </a:solidFill>
              </a:rPr>
              <a:t>渲染</a:t>
            </a:r>
          </a:p>
        </p:txBody>
      </p:sp>
    </p:spTree>
    <p:extLst>
      <p:ext uri="{BB962C8B-B14F-4D97-AF65-F5344CB8AC3E}">
        <p14:creationId xmlns:p14="http://schemas.microsoft.com/office/powerpoint/2010/main" val="271719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一、网站相关基础知识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906427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50CF67A-1774-694E-9420-D20CAFC262FD}"/>
              </a:ext>
            </a:extLst>
          </p:cNvPr>
          <p:cNvSpPr txBox="1"/>
          <p:nvPr/>
        </p:nvSpPr>
        <p:spPr>
          <a:xfrm>
            <a:off x="7686821" y="1349664"/>
            <a:ext cx="4566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什么是域名？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What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is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DNS?</a:t>
            </a:r>
            <a:endParaRPr kumimoji="1" lang="zh-CN" altLang="en-US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86EA3-29E3-834C-AC62-94E907E08534}"/>
              </a:ext>
            </a:extLst>
          </p:cNvPr>
          <p:cNvSpPr txBox="1"/>
          <p:nvPr/>
        </p:nvSpPr>
        <p:spPr>
          <a:xfrm>
            <a:off x="-475942" y="1349664"/>
            <a:ext cx="4566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什么是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IP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地址？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What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is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IP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Address?</a:t>
            </a:r>
            <a:endParaRPr kumimoji="1" lang="zh-CN" altLang="en-US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B64C901-E59F-2A43-B29D-8C944F30F00D}"/>
              </a:ext>
            </a:extLst>
          </p:cNvPr>
          <p:cNvSpPr/>
          <p:nvPr/>
        </p:nvSpPr>
        <p:spPr>
          <a:xfrm>
            <a:off x="250032" y="2741006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网络之间互连的协议（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Internet Protocol Address</a:t>
            </a:r>
            <a:r>
              <a:rPr kumimoji="1" lang="zh-CN" altLang="e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47B35DD-975E-0949-BD19-C6AEA94634F5}"/>
              </a:ext>
            </a:extLst>
          </p:cNvPr>
          <p:cNvSpPr/>
          <p:nvPr/>
        </p:nvSpPr>
        <p:spPr>
          <a:xfrm>
            <a:off x="250032" y="3945100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分配给用户上网使用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地址设备的数字标签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7861376-D613-B946-8725-749E323F5D59}"/>
              </a:ext>
            </a:extLst>
          </p:cNvPr>
          <p:cNvSpPr/>
          <p:nvPr/>
        </p:nvSpPr>
        <p:spPr>
          <a:xfrm>
            <a:off x="250032" y="5149194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每一台上网设备都有自己独一无二的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7435554-2034-9C44-AC4A-0B0308957DC3}"/>
              </a:ext>
            </a:extLst>
          </p:cNvPr>
          <p:cNvSpPr/>
          <p:nvPr/>
        </p:nvSpPr>
        <p:spPr>
          <a:xfrm>
            <a:off x="3574891" y="1344615"/>
            <a:ext cx="1315717" cy="7111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D8FC6AE-6B23-BE47-8DDA-B336C010F4B7}"/>
              </a:ext>
            </a:extLst>
          </p:cNvPr>
          <p:cNvSpPr/>
          <p:nvPr/>
        </p:nvSpPr>
        <p:spPr>
          <a:xfrm>
            <a:off x="7148495" y="1344614"/>
            <a:ext cx="1315717" cy="7111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DNS</a:t>
            </a:r>
            <a:endParaRPr kumimoji="1" lang="zh-CN" altLang="en-US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85C9641-1A1D-534D-8861-984F24B1913B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>
            <a:off x="4890608" y="1700166"/>
            <a:ext cx="225788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723EF2C-5DFE-FD4C-8362-47564D7791CC}"/>
              </a:ext>
            </a:extLst>
          </p:cNvPr>
          <p:cNvSpPr txBox="1"/>
          <p:nvPr/>
        </p:nvSpPr>
        <p:spPr>
          <a:xfrm>
            <a:off x="5502173" y="1306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域名解析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9F39953-2C9A-DD4E-9F22-C45F41E15A05}"/>
              </a:ext>
            </a:extLst>
          </p:cNvPr>
          <p:cNvSpPr/>
          <p:nvPr/>
        </p:nvSpPr>
        <p:spPr>
          <a:xfrm>
            <a:off x="6388895" y="2741006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域名系统</a:t>
            </a:r>
            <a:r>
              <a:rPr kumimoji="1" lang="zh-CN" altLang="e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（</a:t>
            </a:r>
            <a:r>
              <a:rPr kumimoji="1" lang="en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Domain Name System</a:t>
            </a:r>
            <a:r>
              <a:rPr kumimoji="1" lang="zh-CN" altLang="e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俗称网址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C240F15-2726-9E4E-9D2E-76E9D7FEE3C0}"/>
              </a:ext>
            </a:extLst>
          </p:cNvPr>
          <p:cNvSpPr/>
          <p:nvPr/>
        </p:nvSpPr>
        <p:spPr>
          <a:xfrm>
            <a:off x="6388895" y="3945100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有专门的服务器来对域名进行解析得到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89E89097-4D3E-6E43-A62E-14845C9B8BEE}"/>
              </a:ext>
            </a:extLst>
          </p:cNvPr>
          <p:cNvSpPr/>
          <p:nvPr/>
        </p:nvSpPr>
        <p:spPr>
          <a:xfrm>
            <a:off x="6388895" y="5149194"/>
            <a:ext cx="5629274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可以有多个域名指向同一个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</a:t>
            </a:r>
            <a:endParaRPr kumimoji="1" lang="zh-CN" altLang="e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185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一、网站相关基础知识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3906427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86EA3-29E3-834C-AC62-94E907E08534}"/>
              </a:ext>
            </a:extLst>
          </p:cNvPr>
          <p:cNvSpPr txBox="1"/>
          <p:nvPr/>
        </p:nvSpPr>
        <p:spPr>
          <a:xfrm>
            <a:off x="3115074" y="1047390"/>
            <a:ext cx="654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搭建网站需要考虑哪些内容？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  <a:p>
            <a:pPr algn="ctr"/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What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should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be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concerned in building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a</a:t>
            </a:r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</a:rPr>
              <a:t>website?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47B35DD-975E-0949-BD19-C6AEA94634F5}"/>
              </a:ext>
            </a:extLst>
          </p:cNvPr>
          <p:cNvSpPr/>
          <p:nvPr/>
        </p:nvSpPr>
        <p:spPr>
          <a:xfrm>
            <a:off x="1752382" y="2093016"/>
            <a:ext cx="2605306" cy="8867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一个包含</a:t>
            </a:r>
            <a:r>
              <a:rPr kumimoji="1" lang="zh-CN" altLang="en-US" sz="20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浏览器</a:t>
            </a:r>
            <a:endParaRPr kumimoji="1" lang="en-US" altLang="zh-CN" sz="2000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能够上网的设备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7861376-D613-B946-8725-749E323F5D59}"/>
              </a:ext>
            </a:extLst>
          </p:cNvPr>
          <p:cNvSpPr/>
          <p:nvPr/>
        </p:nvSpPr>
        <p:spPr>
          <a:xfrm>
            <a:off x="2108488" y="3658321"/>
            <a:ext cx="1893093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网站的</a:t>
            </a:r>
            <a:r>
              <a:rPr kumimoji="1" lang="zh-CN" altLang="en-US" sz="20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域名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85C9641-1A1D-534D-8861-984F24B1913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055035" y="2979768"/>
            <a:ext cx="0" cy="678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30D4E13-7611-5E4D-8CB0-36AED2E6FC27}"/>
              </a:ext>
            </a:extLst>
          </p:cNvPr>
          <p:cNvSpPr/>
          <p:nvPr/>
        </p:nvSpPr>
        <p:spPr>
          <a:xfrm>
            <a:off x="1713794" y="5251274"/>
            <a:ext cx="2682479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域名所指向的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IP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地址的设备（</a:t>
            </a:r>
            <a:r>
              <a:rPr kumimoji="1" lang="zh-CN" altLang="en-US" sz="2000" b="1" dirty="0">
                <a:solidFill>
                  <a:srgbClr val="FF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云服务器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）</a:t>
            </a:r>
            <a:endParaRPr kumimoji="1" lang="zh-CN" altLang="en-US" sz="2000" b="1" dirty="0">
              <a:solidFill>
                <a:srgbClr val="FF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DFEDAB9-5E0C-854F-A8EF-AC0E28E9603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055034" y="4572721"/>
            <a:ext cx="1" cy="678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8438D41-00D9-A74A-AF69-A87273AB1CAD}"/>
              </a:ext>
            </a:extLst>
          </p:cNvPr>
          <p:cNvSpPr/>
          <p:nvPr/>
        </p:nvSpPr>
        <p:spPr>
          <a:xfrm>
            <a:off x="5304234" y="3658321"/>
            <a:ext cx="2439591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浏览器获得存在服务器中网站的文件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AC19353-5604-9D4E-8E13-E1795BE1FB47}"/>
              </a:ext>
            </a:extLst>
          </p:cNvPr>
          <p:cNvCxnSpPr>
            <a:cxnSpLocks/>
            <a:stCxn id="23" idx="3"/>
            <a:endCxn id="31" idx="2"/>
          </p:cNvCxnSpPr>
          <p:nvPr/>
        </p:nvCxnSpPr>
        <p:spPr>
          <a:xfrm flipV="1">
            <a:off x="4396273" y="4572721"/>
            <a:ext cx="2127757" cy="1135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5861084-D299-C84D-BB45-07370DA04BF2}"/>
              </a:ext>
            </a:extLst>
          </p:cNvPr>
          <p:cNvSpPr/>
          <p:nvPr/>
        </p:nvSpPr>
        <p:spPr>
          <a:xfrm>
            <a:off x="5232796" y="2093016"/>
            <a:ext cx="2582466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浏览器渲染成为网页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32B073F-6D8F-C441-81C9-8CC119F9115C}"/>
              </a:ext>
            </a:extLst>
          </p:cNvPr>
          <p:cNvCxnSpPr>
            <a:cxnSpLocks/>
            <a:stCxn id="31" idx="0"/>
            <a:endCxn id="35" idx="2"/>
          </p:cNvCxnSpPr>
          <p:nvPr/>
        </p:nvCxnSpPr>
        <p:spPr>
          <a:xfrm flipH="1" flipV="1">
            <a:off x="6524029" y="3007416"/>
            <a:ext cx="1" cy="650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844629E1-B153-7542-A980-47D4859B2F9A}"/>
              </a:ext>
            </a:extLst>
          </p:cNvPr>
          <p:cNvSpPr/>
          <p:nvPr/>
        </p:nvSpPr>
        <p:spPr>
          <a:xfrm>
            <a:off x="7857226" y="2574633"/>
            <a:ext cx="378622" cy="3091699"/>
          </a:xfrm>
          <a:prstGeom prst="leftBrac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A03B32C4-F6E7-864F-AA70-5C1E39D9FFAF}"/>
              </a:ext>
            </a:extLst>
          </p:cNvPr>
          <p:cNvSpPr/>
          <p:nvPr/>
        </p:nvSpPr>
        <p:spPr>
          <a:xfrm>
            <a:off x="8349249" y="2521827"/>
            <a:ext cx="2480676" cy="7972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结构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HTML</a:t>
            </a:r>
            <a:endParaRPr kumimoji="1" lang="zh-CN" altLang="en-US" sz="2000" b="1" dirty="0">
              <a:solidFill>
                <a:srgbClr val="FF0000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6082241-0193-404E-BA3B-C7940B0114D6}"/>
              </a:ext>
            </a:extLst>
          </p:cNvPr>
          <p:cNvSpPr/>
          <p:nvPr/>
        </p:nvSpPr>
        <p:spPr>
          <a:xfrm>
            <a:off x="8349249" y="3716912"/>
            <a:ext cx="2480676" cy="7972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表现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CSS</a:t>
            </a:r>
            <a:endParaRPr kumimoji="1" lang="zh-CN" altLang="en-US" sz="2000" b="1" dirty="0">
              <a:solidFill>
                <a:srgbClr val="FF0000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9C5CFECA-8B9A-714E-B00B-36DB965AF8AE}"/>
              </a:ext>
            </a:extLst>
          </p:cNvPr>
          <p:cNvSpPr/>
          <p:nvPr/>
        </p:nvSpPr>
        <p:spPr>
          <a:xfrm>
            <a:off x="8349249" y="4911997"/>
            <a:ext cx="2480676" cy="7972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行为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——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  <a:ea typeface="Songti SC" panose="02010600040101010101" pitchFamily="2" charset="-122"/>
              </a:rPr>
              <a:t>JavaScript</a:t>
            </a:r>
            <a:endParaRPr kumimoji="1" lang="zh-CN" altLang="en-US" sz="2000" b="1" dirty="0">
              <a:solidFill>
                <a:srgbClr val="FF0000"/>
              </a:solidFill>
              <a:latin typeface="Times" pitchFamily="2" charset="0"/>
              <a:ea typeface="Songti SC" panose="0201060004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CD01619-5F6F-BF45-A38B-4C96AEA24044}"/>
              </a:ext>
            </a:extLst>
          </p:cNvPr>
          <p:cNvSpPr txBox="1"/>
          <p:nvPr/>
        </p:nvSpPr>
        <p:spPr>
          <a:xfrm>
            <a:off x="5183513" y="5223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传输协议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6AB9275-2A7C-9A40-8DAE-7DD6187D6C70}"/>
              </a:ext>
            </a:extLst>
          </p:cNvPr>
          <p:cNvSpPr txBox="1"/>
          <p:nvPr/>
        </p:nvSpPr>
        <p:spPr>
          <a:xfrm>
            <a:off x="6734803" y="314820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W3C</a:t>
            </a:r>
            <a:r>
              <a:rPr kumimoji="1" lang="zh-CN" altLang="en-US" dirty="0"/>
              <a:t>原则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EDFA39E-B8FF-5248-867E-0E1C2AB0DEC7}"/>
              </a:ext>
            </a:extLst>
          </p:cNvPr>
          <p:cNvSpPr txBox="1"/>
          <p:nvPr/>
        </p:nvSpPr>
        <p:spPr>
          <a:xfrm>
            <a:off x="1951677" y="31387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发送请求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020955A-CCB5-CA40-AC50-097B9FADBD6E}"/>
              </a:ext>
            </a:extLst>
          </p:cNvPr>
          <p:cNvSpPr txBox="1"/>
          <p:nvPr/>
        </p:nvSpPr>
        <p:spPr>
          <a:xfrm>
            <a:off x="1955081" y="47025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域名解析</a:t>
            </a:r>
          </a:p>
        </p:txBody>
      </p:sp>
    </p:spTree>
    <p:extLst>
      <p:ext uri="{BB962C8B-B14F-4D97-AF65-F5344CB8AC3E}">
        <p14:creationId xmlns:p14="http://schemas.microsoft.com/office/powerpoint/2010/main" val="175149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二、前期调研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620552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FE764BD-6282-BF42-9401-EE955696F464}"/>
              </a:ext>
            </a:extLst>
          </p:cNvPr>
          <p:cNvSpPr txBox="1"/>
          <p:nvPr/>
        </p:nvSpPr>
        <p:spPr>
          <a:xfrm>
            <a:off x="-427748" y="1060054"/>
            <a:ext cx="595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李程老师研究组 </a:t>
            </a:r>
            <a:r>
              <a:rPr kumimoji="1" lang="en-US" altLang="zh-CN" sz="2400" dirty="0">
                <a:latin typeface="Times" pitchFamily="2" charset="0"/>
                <a:ea typeface="Songti SC" panose="02010600040101010101" pitchFamily="2" charset="-122"/>
                <a:hlinkClick r:id="rId2"/>
              </a:rPr>
              <a:t>http://3d-genome.life/</a:t>
            </a:r>
            <a:endParaRPr kumimoji="1" lang="en-US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5EB1DC-C8BE-4B4B-A55D-416BB0F2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8" y="1842731"/>
            <a:ext cx="4243979" cy="3024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3B1552-DCE9-E245-B66D-DA8C6223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15" y="1799122"/>
            <a:ext cx="2276582" cy="38472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106A66-0454-B944-B46E-4B2472BB2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93262"/>
            <a:ext cx="7059253" cy="4179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DDEC32-DA74-CE48-B53F-FDFBB05E3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500" y="1060054"/>
            <a:ext cx="4702964" cy="431105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6CA4D418-1A98-894D-939F-4459C337C3EB}"/>
              </a:ext>
            </a:extLst>
          </p:cNvPr>
          <p:cNvSpPr/>
          <p:nvPr/>
        </p:nvSpPr>
        <p:spPr>
          <a:xfrm>
            <a:off x="7592672" y="1799122"/>
            <a:ext cx="3980203" cy="4362213"/>
          </a:xfrm>
          <a:prstGeom prst="roundRect">
            <a:avLst>
              <a:gd name="adj" fmla="val 4484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优点：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手机端和</a:t>
            </a:r>
            <a:r>
              <a:rPr kumimoji="1" lang="en-US" altLang="zh-CN" sz="2000" dirty="0">
                <a:solidFill>
                  <a:schemeClr val="tx1"/>
                </a:solidFill>
                <a:latin typeface="Times" pitchFamily="2" charset="0"/>
                <a:ea typeface="Songti SC" panose="02010600040101010101" pitchFamily="2" charset="-122"/>
              </a:rPr>
              <a:t>PC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端两种样式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结构统一，重点鲜明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缺点：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样式单调，不美观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关键信息不明确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无法辨认是否备案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总结：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wordpress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驱动的网站，猜测使用了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wordpress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中的免费模板进行网页制作，并且购买比较便宜的域名</a:t>
            </a:r>
            <a:r>
              <a:rPr kumimoji="1" lang="en-US" altLang="zh-CN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.life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，挂在腾讯云服务器上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99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21846C-3EF9-F84E-AF9C-F7557C4A1B89}"/>
              </a:ext>
            </a:extLst>
          </p:cNvPr>
          <p:cNvGrpSpPr/>
          <p:nvPr/>
        </p:nvGrpSpPr>
        <p:grpSpPr>
          <a:xfrm>
            <a:off x="185738" y="186996"/>
            <a:ext cx="11387137" cy="770267"/>
            <a:chOff x="185738" y="186996"/>
            <a:chExt cx="11387137" cy="770267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9B4F5DB-8A77-D449-926C-F72B687F885B}"/>
                </a:ext>
              </a:extLst>
            </p:cNvPr>
            <p:cNvSpPr/>
            <p:nvPr/>
          </p:nvSpPr>
          <p:spPr>
            <a:xfrm>
              <a:off x="185738" y="186996"/>
              <a:ext cx="11387137" cy="7702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540000"/>
              <a:r>
                <a:rPr kumimoji="1" lang="zh-CN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二、前期调研</a:t>
              </a:r>
            </a:p>
          </p:txBody>
        </p: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B8C675D9-72D4-FD44-8292-6A959D93E4FC}"/>
                </a:ext>
              </a:extLst>
            </p:cNvPr>
            <p:cNvCxnSpPr>
              <a:cxnSpLocks/>
            </p:cNvCxnSpPr>
            <p:nvPr/>
          </p:nvCxnSpPr>
          <p:spPr>
            <a:xfrm>
              <a:off x="451261" y="831274"/>
              <a:ext cx="2620552" cy="0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FE764BD-6282-BF42-9401-EE955696F464}"/>
              </a:ext>
            </a:extLst>
          </p:cNvPr>
          <p:cNvSpPr txBox="1"/>
          <p:nvPr/>
        </p:nvSpPr>
        <p:spPr>
          <a:xfrm>
            <a:off x="0" y="1060053"/>
            <a:ext cx="560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Times" pitchFamily="2" charset="0"/>
                <a:ea typeface="Songti SC" panose="02010600040101010101" pitchFamily="2" charset="-122"/>
              </a:rPr>
              <a:t>陆剑老师研究组 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http://</a:t>
            </a:r>
            <a:r>
              <a:rPr kumimoji="1" lang="en" altLang="zh-CN" sz="2400" dirty="0" err="1">
                <a:latin typeface="Times" pitchFamily="2" charset="0"/>
                <a:ea typeface="Songti SC" panose="02010600040101010101" pitchFamily="2" charset="-122"/>
                <a:hlinkClick r:id="rId3"/>
              </a:rPr>
              <a:t>lujianlab.org</a:t>
            </a:r>
            <a:r>
              <a:rPr kumimoji="1" lang="en" altLang="zh-CN" sz="2400" dirty="0">
                <a:latin typeface="Times" pitchFamily="2" charset="0"/>
                <a:ea typeface="Songti SC" panose="02010600040101010101" pitchFamily="2" charset="-122"/>
                <a:hlinkClick r:id="rId3"/>
              </a:rPr>
              <a:t>/</a:t>
            </a:r>
            <a:endParaRPr kumimoji="1" lang="en" altLang="zh-CN" sz="2400" dirty="0">
              <a:latin typeface="Times" pitchFamily="2" charset="0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47FC6-D192-F049-9703-AD4DF9DC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37" y="1809678"/>
            <a:ext cx="3101795" cy="870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E145E5-A8A1-024E-8C40-6532D31FE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348" y="1049585"/>
            <a:ext cx="6108700" cy="482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301EFB-C9A5-0F43-8F80-257D3B3B4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13" y="5348396"/>
            <a:ext cx="3627071" cy="7977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49B165-919D-2648-859A-C66B3E7CC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61" y="2995588"/>
            <a:ext cx="3572623" cy="16948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1CFA133-D68D-8A47-A45B-053D218E4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758" y="1820145"/>
            <a:ext cx="2579298" cy="19452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66EE6C-A21F-9240-A674-AFF549E85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7758" y="4042900"/>
            <a:ext cx="2366484" cy="2434936"/>
          </a:xfrm>
          <a:prstGeom prst="rect">
            <a:avLst/>
          </a:prstGeom>
        </p:spPr>
      </p:pic>
      <p:sp>
        <p:nvSpPr>
          <p:cNvPr id="23" name="圆角矩形 22">
            <a:extLst>
              <a:ext uri="{FF2B5EF4-FFF2-40B4-BE49-F238E27FC236}">
                <a16:creationId xmlns:a16="http://schemas.microsoft.com/office/drawing/2014/main" id="{957F6ECF-BF15-9348-949B-8B5AE048E90A}"/>
              </a:ext>
            </a:extLst>
          </p:cNvPr>
          <p:cNvSpPr/>
          <p:nvPr/>
        </p:nvSpPr>
        <p:spPr>
          <a:xfrm>
            <a:off x="7227848" y="1771980"/>
            <a:ext cx="3980203" cy="4705856"/>
          </a:xfrm>
          <a:prstGeom prst="roundRect">
            <a:avLst>
              <a:gd name="adj" fmla="val 4136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优点：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轮播图、样式鲜艳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美观、精致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 结构统一，重点鲜明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缺点：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对齐格式未设施完全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轮播图依据视口大小而变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国外服务器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总结：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     使用</a:t>
            </a:r>
            <a:r>
              <a:rPr kumimoji="1" lang="en-US" altLang="zh-CN" sz="2000" dirty="0" err="1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colorlib</a:t>
            </a:r>
            <a:r>
              <a:rPr kumimoji="1" lang="zh-CN" altLang="en-US" sz="2000" dirty="0">
                <a:solidFill>
                  <a:schemeClr val="tx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中的模板来构建网站，挂在美国的云服务器上，制作比较简单方便，但是不能满足所有需求（单一模板不能满足，成本剧增）</a:t>
            </a:r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endParaRPr kumimoji="1" lang="en-US" altLang="zh-CN" sz="2000" dirty="0">
              <a:solidFill>
                <a:schemeClr val="tx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1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1817</Words>
  <Application>Microsoft Macintosh PowerPoint</Application>
  <PresentationFormat>宽屏</PresentationFormat>
  <Paragraphs>288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Heiti SC Medium</vt:lpstr>
      <vt:lpstr>Songti SC</vt:lpstr>
      <vt:lpstr>Arial</vt:lpstr>
      <vt:lpstr>Arial Hebrew</vt:lpstr>
      <vt:lpstr>Arial Hebrew Light</vt:lpstr>
      <vt:lpstr>Times</vt:lpstr>
      <vt:lpstr>Office 主题​​</vt:lpstr>
      <vt:lpstr>工作汇报 work presentation for the website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 Thanks for your listening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网站工作汇报 work presentation for the website</dc:title>
  <dc:creator>唐 宗立</dc:creator>
  <cp:lastModifiedBy>唐 宗立</cp:lastModifiedBy>
  <cp:revision>57</cp:revision>
  <dcterms:created xsi:type="dcterms:W3CDTF">2022-03-28T07:57:09Z</dcterms:created>
  <dcterms:modified xsi:type="dcterms:W3CDTF">2022-03-29T12:51:27Z</dcterms:modified>
</cp:coreProperties>
</file>